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290" r:id="rId15"/>
    <p:sldId id="304" r:id="rId16"/>
    <p:sldId id="258" r:id="rId17"/>
    <p:sldId id="259" r:id="rId18"/>
    <p:sldId id="301" r:id="rId19"/>
    <p:sldId id="305" r:id="rId20"/>
    <p:sldId id="318" r:id="rId21"/>
    <p:sldId id="314" r:id="rId22"/>
    <p:sldId id="261" r:id="rId23"/>
    <p:sldId id="262" r:id="rId24"/>
    <p:sldId id="302" r:id="rId25"/>
    <p:sldId id="30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5" r:id="rId34"/>
    <p:sldId id="313" r:id="rId35"/>
    <p:sldId id="316" r:id="rId36"/>
    <p:sldId id="317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319" r:id="rId58"/>
  </p:sldIdLst>
  <p:sldSz cx="9144000" cy="6858000" type="screen4x3"/>
  <p:notesSz cx="9144000" cy="6858000"/>
  <p:embeddedFontLst>
    <p:embeddedFont>
      <p:font typeface="Constantia" panose="02030602050306030303" pitchFamily="18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Wingdings 2" panose="05020102010507070707" pitchFamily="18" charset="2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4" autoAdjust="0"/>
  </p:normalViewPr>
  <p:slideViewPr>
    <p:cSldViewPr>
      <p:cViewPr varScale="1">
        <p:scale>
          <a:sx n="74" d="100"/>
          <a:sy n="74" d="100"/>
        </p:scale>
        <p:origin x="96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1" y="1371600"/>
            <a:ext cx="7851648" cy="1828800"/>
          </a:xfrm>
          <a:ln>
            <a:noFill/>
          </a:ln>
        </p:spPr>
        <p:txBody>
          <a:bodyPr vert="horz" tIns="0" rIns="20376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471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20376"/>
          <a:lstStyle>
            <a:lvl1pPr marL="0" marR="44950" indent="0" algn="r">
              <a:buNone/>
              <a:defRPr>
                <a:solidFill>
                  <a:schemeClr val="tx1"/>
                </a:solidFill>
              </a:defRPr>
            </a:lvl1pPr>
            <a:lvl2pPr marL="449505" indent="0" algn="ctr">
              <a:buNone/>
            </a:lvl2pPr>
            <a:lvl3pPr marL="899010" indent="0" algn="ctr">
              <a:buNone/>
            </a:lvl3pPr>
            <a:lvl4pPr marL="1348516" indent="0" algn="ctr">
              <a:buNone/>
            </a:lvl4pPr>
            <a:lvl5pPr marL="1798021" indent="0" algn="ctr">
              <a:buNone/>
            </a:lvl5pPr>
            <a:lvl6pPr marL="2247527" indent="0" algn="ctr">
              <a:buNone/>
            </a:lvl6pPr>
            <a:lvl7pPr marL="2697032" indent="0" algn="ctr">
              <a:buNone/>
            </a:lvl7pPr>
            <a:lvl8pPr marL="3146538" indent="0" algn="ctr">
              <a:buNone/>
            </a:lvl8pPr>
            <a:lvl9pPr marL="359604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7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471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50941" rIns="50941" anchor="t"/>
          <a:lstStyle>
            <a:lvl1pPr marL="0" indent="0">
              <a:buNone/>
              <a:defRPr sz="2206">
                <a:solidFill>
                  <a:schemeClr val="tx1"/>
                </a:solidFill>
              </a:defRPr>
            </a:lvl1pPr>
            <a:lvl2pPr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6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559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559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3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5094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50941" tIns="0" rIns="50941" bIns="0" anchor="ctr">
            <a:noAutofit/>
          </a:bodyPr>
          <a:lstStyle>
            <a:lvl1pPr marL="0" indent="0">
              <a:buNone/>
              <a:defRPr sz="2382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941" b="1"/>
            </a:lvl2pPr>
            <a:lvl3pPr>
              <a:buNone/>
              <a:defRPr sz="1765" b="1"/>
            </a:lvl3pPr>
            <a:lvl4pPr>
              <a:buNone/>
              <a:defRPr sz="1588" b="1"/>
            </a:lvl4pPr>
            <a:lvl5pPr>
              <a:buNone/>
              <a:defRPr sz="1588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50941" tIns="0" rIns="50941" bIns="0" anchor="ctr"/>
          <a:lstStyle>
            <a:lvl1pPr marL="0" indent="0">
              <a:buNone/>
              <a:defRPr sz="2382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941" b="1"/>
            </a:lvl2pPr>
            <a:lvl3pPr>
              <a:buNone/>
              <a:defRPr sz="1765" b="1"/>
            </a:lvl3pPr>
            <a:lvl4pPr>
              <a:buNone/>
              <a:defRPr sz="1588" b="1"/>
            </a:lvl4pPr>
            <a:lvl5pPr>
              <a:buNone/>
              <a:defRPr sz="1588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6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1"/>
            <a:ext cx="4041775" cy="3845720"/>
          </a:xfrm>
        </p:spPr>
        <p:txBody>
          <a:bodyPr tIns="0"/>
          <a:lstStyle>
            <a:lvl1pPr>
              <a:defRPr sz="2206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5094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941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3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559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20376" rIns="20376"/>
          <a:lstStyle>
            <a:lvl1pPr marL="0" indent="0" algn="l">
              <a:buNone/>
              <a:defRPr sz="1412"/>
            </a:lvl1pPr>
            <a:lvl2pPr indent="0" algn="l">
              <a:buNone/>
              <a:defRPr sz="1147"/>
            </a:lvl2pPr>
            <a:lvl3pPr indent="0" algn="l">
              <a:buNone/>
              <a:defRPr sz="971"/>
            </a:lvl3pPr>
            <a:lvl4pPr indent="0" algn="l">
              <a:buNone/>
              <a:defRPr sz="882"/>
            </a:lvl4pPr>
            <a:lvl5pPr indent="0" algn="l">
              <a:buNone/>
              <a:defRPr sz="882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735"/>
            </a:lvl1pPr>
            <a:lvl2pPr>
              <a:defRPr sz="2559"/>
            </a:lvl2pPr>
            <a:lvl3pPr>
              <a:defRPr sz="2382"/>
            </a:lvl3pPr>
            <a:lvl4pPr>
              <a:defRPr sz="1941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76997"/>
            <a:ext cx="2212848" cy="1582621"/>
          </a:xfrm>
        </p:spPr>
        <p:txBody>
          <a:bodyPr vert="horz" lIns="50941" tIns="50941" rIns="50941" bIns="50941" anchor="b"/>
          <a:lstStyle>
            <a:lvl1pPr algn="l">
              <a:buNone/>
              <a:defRPr sz="1941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71318" rIns="50941" bIns="50941" anchor="t"/>
          <a:lstStyle>
            <a:lvl1pPr marL="0" indent="0" algn="l">
              <a:spcBef>
                <a:spcPts val="246"/>
              </a:spcBef>
              <a:buFontTx/>
              <a:buNone/>
              <a:defRPr sz="1235"/>
            </a:lvl1pPr>
            <a:lvl2pPr>
              <a:defRPr sz="1147"/>
            </a:lvl2pPr>
            <a:lvl3pPr>
              <a:defRPr sz="971"/>
            </a:lvl3pPr>
            <a:lvl4pPr>
              <a:defRPr sz="882"/>
            </a:lvl4pPr>
            <a:lvl5pPr>
              <a:defRPr sz="882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17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1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7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3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/>
          <a:p>
            <a:pPr lvl="0" eaLnBrk="1" latinLnBrk="0" hangingPunct="1"/>
            <a:r>
              <a:rPr kumimoji="0" lang="en-US" smtClean="0"/>
              <a:t>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30/10/2021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9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85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4941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69703" indent="-26970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559" kern="1200">
          <a:solidFill>
            <a:schemeClr val="tx1"/>
          </a:solidFill>
          <a:latin typeface="+mn-lt"/>
          <a:ea typeface="+mn-ea"/>
          <a:cs typeface="+mn-cs"/>
        </a:defRPr>
      </a:lvl1pPr>
      <a:lvl2pPr marL="629307" indent="-242733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382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indent="-242733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03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14" indent="-206773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1438417" indent="-206773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1708121" indent="-206773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1887922" indent="-179802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58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57626" indent="-179802" algn="l" rtl="0" eaLnBrk="1" latinLnBrk="0" hangingPunct="1">
        <a:spcBef>
          <a:spcPct val="20000"/>
        </a:spcBef>
        <a:buClr>
          <a:schemeClr val="tx2"/>
        </a:buClr>
        <a:buChar char="•"/>
        <a:defRPr kumimoji="0"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2427329" indent="-179802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12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28599" y="0"/>
            <a:ext cx="9474588" cy="6858000"/>
            <a:chOff x="-232229" y="-228600"/>
            <a:chExt cx="10472633" cy="8001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" y="-228600"/>
              <a:ext cx="10123714" cy="800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bject 2"/>
            <p:cNvSpPr txBox="1"/>
            <p:nvPr/>
          </p:nvSpPr>
          <p:spPr>
            <a:xfrm>
              <a:off x="2283608" y="363810"/>
              <a:ext cx="7956796" cy="981543"/>
            </a:xfrm>
            <a:prstGeom prst="rect">
              <a:avLst/>
            </a:prstGeom>
          </p:spPr>
          <p:txBody>
            <a:bodyPr vert="horz" wrap="square" lIns="0" tIns="13334" rIns="0" bIns="0" rtlCol="0">
              <a:spAutoFit/>
            </a:bodyPr>
            <a:lstStyle/>
            <a:p>
              <a:pPr marR="5080" algn="ctr">
                <a:spcBef>
                  <a:spcPts val="105"/>
                </a:spcBef>
              </a:pPr>
              <a:r>
                <a:rPr lang="en-US" sz="2800" kern="0" dirty="0" smtClean="0">
                  <a:solidFill>
                    <a:schemeClr val="bg1"/>
                  </a:solidFill>
                  <a:latin typeface="Tahoma"/>
                  <a:cs typeface="Tahoma"/>
                </a:rPr>
                <a:t>TRƯỜNG ĐẠI HỌC CÔNG NGHỆ ĐÔNG Á</a:t>
              </a:r>
            </a:p>
            <a:p>
              <a:pPr marR="5080" algn="ctr">
                <a:spcBef>
                  <a:spcPts val="105"/>
                </a:spcBef>
              </a:pPr>
              <a:r>
                <a:rPr lang="en-US" sz="2800" b="1" kern="0" dirty="0" smtClean="0">
                  <a:solidFill>
                    <a:schemeClr val="bg1"/>
                  </a:solidFill>
                  <a:latin typeface="Tahoma"/>
                  <a:cs typeface="Tahoma"/>
                </a:rPr>
                <a:t>KHOA CỘNG NGHỆ THÔNG TIN</a:t>
              </a:r>
              <a:endParaRPr sz="2800" b="1" kern="0" dirty="0">
                <a:solidFill>
                  <a:schemeClr val="bg1"/>
                </a:solidFill>
                <a:latin typeface="Tahoma"/>
                <a:cs typeface="Tahoma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2229" y="-177872"/>
              <a:ext cx="3352800" cy="236833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303814" y="1600200"/>
              <a:ext cx="5916386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3167" y="3507490"/>
            <a:ext cx="8385630" cy="7711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2710" marR="5080" indent="-2313940">
              <a:lnSpc>
                <a:spcPct val="119900"/>
              </a:lnSpc>
              <a:spcBef>
                <a:spcPts val="100"/>
              </a:spcBef>
            </a:pPr>
            <a:r>
              <a:rPr lang="en-US" sz="4400" spc="40" dirty="0" smtClean="0">
                <a:solidFill>
                  <a:srgbClr val="0070C0"/>
                </a:solidFill>
              </a:rPr>
              <a:t>CẤU</a:t>
            </a:r>
            <a:r>
              <a:rPr lang="en-US" sz="4400" spc="-70" dirty="0" smtClean="0">
                <a:solidFill>
                  <a:srgbClr val="0070C0"/>
                </a:solidFill>
              </a:rPr>
              <a:t> </a:t>
            </a:r>
            <a:r>
              <a:rPr sz="4400" spc="-45" dirty="0" smtClean="0">
                <a:solidFill>
                  <a:srgbClr val="0070C0"/>
                </a:solidFill>
              </a:rPr>
              <a:t>TRÚC</a:t>
            </a:r>
            <a:r>
              <a:rPr sz="4400" spc="-85" dirty="0" smtClean="0">
                <a:solidFill>
                  <a:srgbClr val="0070C0"/>
                </a:solidFill>
              </a:rPr>
              <a:t> </a:t>
            </a:r>
            <a:r>
              <a:rPr sz="4400" spc="-10" dirty="0">
                <a:solidFill>
                  <a:srgbClr val="0070C0"/>
                </a:solidFill>
              </a:rPr>
              <a:t>DỮ</a:t>
            </a:r>
            <a:r>
              <a:rPr sz="4400" spc="-45" dirty="0">
                <a:solidFill>
                  <a:srgbClr val="0070C0"/>
                </a:solidFill>
              </a:rPr>
              <a:t> </a:t>
            </a:r>
            <a:r>
              <a:rPr sz="4400" spc="-5" dirty="0">
                <a:solidFill>
                  <a:srgbClr val="0070C0"/>
                </a:solidFill>
              </a:rPr>
              <a:t>LIỆU </a:t>
            </a:r>
            <a:r>
              <a:rPr sz="4400" spc="-985" dirty="0">
                <a:solidFill>
                  <a:srgbClr val="0070C0"/>
                </a:solidFill>
              </a:rPr>
              <a:t> </a:t>
            </a:r>
            <a:r>
              <a:rPr sz="4400" spc="-30" dirty="0">
                <a:solidFill>
                  <a:srgbClr val="0070C0"/>
                </a:solidFill>
              </a:rPr>
              <a:t>VÀ</a:t>
            </a:r>
            <a:r>
              <a:rPr sz="4400" spc="-70" dirty="0">
                <a:solidFill>
                  <a:srgbClr val="0070C0"/>
                </a:solidFill>
              </a:rPr>
              <a:t> </a:t>
            </a:r>
            <a:r>
              <a:rPr sz="4400" spc="20" dirty="0" smtClean="0">
                <a:solidFill>
                  <a:srgbClr val="0070C0"/>
                </a:solidFill>
              </a:rPr>
              <a:t>G</a:t>
            </a:r>
            <a:r>
              <a:rPr lang="en-US" sz="4400" spc="20" dirty="0">
                <a:solidFill>
                  <a:srgbClr val="0070C0"/>
                </a:solidFill>
              </a:rPr>
              <a:t>I</a:t>
            </a:r>
            <a:r>
              <a:rPr sz="4400" spc="20" dirty="0" smtClean="0">
                <a:solidFill>
                  <a:srgbClr val="0070C0"/>
                </a:solidFill>
              </a:rPr>
              <a:t>ẢI</a:t>
            </a:r>
            <a:r>
              <a:rPr sz="4400" spc="-50" dirty="0" smtClean="0">
                <a:solidFill>
                  <a:srgbClr val="0070C0"/>
                </a:solidFill>
              </a:rPr>
              <a:t> </a:t>
            </a:r>
            <a:r>
              <a:rPr sz="4400" spc="5" dirty="0">
                <a:solidFill>
                  <a:srgbClr val="0070C0"/>
                </a:solidFill>
              </a:rPr>
              <a:t>THUẬT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46733" y="2824932"/>
            <a:ext cx="3276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BÀI GIẢNG.</a:t>
            </a:r>
            <a:endParaRPr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143167" y="6244628"/>
            <a:ext cx="8731860" cy="382796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R="5080" algn="ctr">
              <a:spcBef>
                <a:spcPts val="105"/>
              </a:spcBef>
            </a:pPr>
            <a:r>
              <a:rPr lang="en-US" sz="2400" b="1" i="1" kern="0" dirty="0" err="1" smtClean="0">
                <a:solidFill>
                  <a:srgbClr val="0070C0"/>
                </a:solidFill>
                <a:latin typeface="Tahoma"/>
                <a:cs typeface="Tahoma"/>
              </a:rPr>
              <a:t>Tháng</a:t>
            </a:r>
            <a:r>
              <a:rPr lang="en-US" sz="2400" b="1" i="1" kern="0" dirty="0" smtClean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  <a:latin typeface="Tahoma"/>
                <a:cs typeface="Tahoma"/>
              </a:rPr>
              <a:t>10</a:t>
            </a:r>
            <a:r>
              <a:rPr lang="en-US" sz="2400" b="1" i="1" kern="0" dirty="0" smtClean="0">
                <a:solidFill>
                  <a:srgbClr val="0070C0"/>
                </a:solidFill>
                <a:latin typeface="Tahoma"/>
                <a:cs typeface="Tahoma"/>
              </a:rPr>
              <a:t>-11/2021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33400" y="1386722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Nhiệm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vụ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của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sinh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−"/>
              <a:defRPr/>
            </a:pPr>
            <a:r>
              <a:rPr lang="vi-VN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Tham dự giờ lên lớp: 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vi-VN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ối thiểu 80% số tiết học trên lớp, trong phòng thực hành có sự giảng dạy, hướng dẫn trực tiếp của giáo viên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−"/>
              <a:defRPr/>
            </a:pPr>
            <a:r>
              <a:rPr lang="vi-VN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Bài tập, thảo luận: </a:t>
            </a:r>
            <a:endParaRPr lang="en-US" i="1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vi-VN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Đọc tài liệu, chuẩn bị và tham gia thảo luận theo hướng dẫn của </a:t>
            </a:r>
            <a:r>
              <a:rPr lang="en-US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giảng</a:t>
            </a:r>
            <a:r>
              <a:rPr lang="en-US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vi-VN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viên; </a:t>
            </a:r>
            <a:endParaRPr lang="en-US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vi-VN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Thực hiện đầy đủ các bài tập được giao;</a:t>
            </a:r>
            <a:endParaRPr lang="en-US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−"/>
              <a:defRPr/>
            </a:pPr>
            <a:r>
              <a:rPr lang="vi-VN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Làm bài kiểm tra định kỳ;</a:t>
            </a:r>
            <a:endParaRPr lang="en-US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−"/>
              <a:defRPr/>
            </a:pPr>
            <a:r>
              <a:rPr lang="vi-VN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Tham gia thi kết thúc học phần.</a:t>
            </a:r>
            <a:endParaRPr lang="en-US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en-US" sz="2500" dirty="0" smtClean="0">
              <a:solidFill>
                <a:srgbClr val="0033C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43911" y="1386722"/>
            <a:ext cx="805353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en-US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4.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b="1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</a:t>
            </a:r>
            <a:r>
              <a:rPr lang="en-US" altLang="en-US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971550" lvl="1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AutoNum type="arabicPeriod"/>
              <a:defRPr/>
            </a:pP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Đỗ</a:t>
            </a:r>
            <a:r>
              <a:rPr lang="en-US" altLang="en-US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Xuân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Lôi</a:t>
            </a:r>
            <a:r>
              <a:rPr lang="en-US" altLang="en-US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NXB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2009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71550" lvl="1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Thuần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Cẩm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Thiên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altLang="en-US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NXB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2008.</a:t>
            </a:r>
          </a:p>
          <a:p>
            <a:pPr marL="971550" lvl="1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Đức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Nghĩa</a:t>
            </a:r>
            <a:r>
              <a:rPr lang="en-US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0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NXB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Bách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altLang="en-US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2013</a:t>
            </a:r>
          </a:p>
          <a:p>
            <a:pPr marL="971550" lvl="1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Trần</a:t>
            </a:r>
            <a:r>
              <a:rPr lang="en-US" altLang="en-US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en-US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Quế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Cấu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trúc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liệu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giải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thuật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tích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cài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đặt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altLang="en-US" sz="20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C/C++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Tập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1, NXB </a:t>
            </a:r>
            <a:r>
              <a:rPr lang="en-US" alt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alt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truyền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2017.</a:t>
            </a:r>
          </a:p>
          <a:p>
            <a:pPr marL="971550" lvl="1" indent="-514350">
              <a:spcBef>
                <a:spcPts val="1200"/>
              </a:spcBef>
              <a:spcAft>
                <a:spcPts val="600"/>
              </a:spcAft>
              <a:buAutoNum type="arabicPeriod"/>
              <a:defRPr/>
            </a:pPr>
            <a:endParaRPr lang="en-US" altLang="en-US" dirty="0"/>
          </a:p>
          <a:p>
            <a:pPr lvl="1">
              <a:spcBef>
                <a:spcPts val="1200"/>
              </a:spcBef>
              <a:spcAft>
                <a:spcPts val="600"/>
              </a:spcAft>
              <a:buFontTx/>
              <a:buNone/>
              <a:defRPr/>
            </a:pPr>
            <a:endParaRPr lang="en-US" altLang="en-US" b="1" dirty="0" smtClean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20922" y="1592203"/>
            <a:ext cx="825183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en-US" sz="25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  <a:r>
              <a:rPr lang="en-US" altLang="en-US" sz="25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altLang="en-US" sz="25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Hình</a:t>
            </a:r>
            <a:r>
              <a:rPr lang="en-US" altLang="en-US" sz="25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sz="25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thức</a:t>
            </a:r>
            <a:r>
              <a:rPr lang="en-US" altLang="en-US" sz="25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sz="25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đánh</a:t>
            </a:r>
            <a:r>
              <a:rPr lang="en-US" altLang="en-US" sz="25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sz="25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giá</a:t>
            </a:r>
            <a:r>
              <a:rPr lang="en-US" altLang="en-US" sz="25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Chuyên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cần</a:t>
            </a:r>
            <a:r>
              <a:rPr lang="en-US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10 %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Theo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quy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định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chung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Quá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20 %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Hình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thức-Tự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luận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Thực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Điều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kiện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cuối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kỳ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Cuối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kỳ</a:t>
            </a:r>
            <a:r>
              <a:rPr lang="en-US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70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% ,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Hình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thức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Thực</a:t>
            </a:r>
            <a:r>
              <a:rPr lang="en-US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hành</a:t>
            </a:r>
            <a:endParaRPr lang="en-US" altLang="en-US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8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9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2"/>
          <p:cNvSpPr txBox="1">
            <a:spLocks/>
          </p:cNvSpPr>
          <p:nvPr/>
        </p:nvSpPr>
        <p:spPr>
          <a:xfrm>
            <a:off x="381000" y="3354477"/>
            <a:ext cx="8610600" cy="1637884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632710" marR="5080" indent="-2313940" algn="r">
              <a:lnSpc>
                <a:spcPct val="119900"/>
              </a:lnSpc>
              <a:spcBef>
                <a:spcPts val="100"/>
              </a:spcBef>
            </a:pPr>
            <a:r>
              <a:rPr lang="en-US" sz="4400" b="1" spc="3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400" b="1" spc="-9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-4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4400" b="1" spc="-7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4400" b="1" spc="-3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4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4400" b="1" spc="-7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-4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4400" b="1" spc="-8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-1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4400" b="1" spc="-4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-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LIỆU </a:t>
            </a:r>
            <a:r>
              <a:rPr lang="en-US" sz="4400" b="1" spc="-98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-3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4400" b="1" spc="-7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2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4400" b="1" spc="-5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pc="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lang="en-US" sz="4400" b="1" spc="5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5798661" y="2739068"/>
            <a:ext cx="327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CHƯƠNG</a:t>
            </a:r>
            <a:r>
              <a:rPr sz="44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</a:t>
            </a: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</a:t>
            </a:r>
            <a:endParaRPr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152399"/>
            <a:ext cx="2743199" cy="1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dung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238800" y="1721914"/>
            <a:ext cx="7143199" cy="348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</a:t>
            </a: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</a:t>
            </a: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phức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tạp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u="sng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Thông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tin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và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dữ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liệu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594752" y="1590057"/>
            <a:ext cx="3291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tin </a:t>
            </a:r>
            <a:r>
              <a:rPr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081442" y="2138620"/>
            <a:ext cx="7833958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Là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những tín hiệu, ký hiệu, hình ảnh tác động  vào các giác quan đem lại sự hiểu biết cho  con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người</a:t>
            </a: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Thông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tin là nguồn gốc của nhận thức</a:t>
            </a:r>
          </a:p>
        </p:txBody>
      </p:sp>
      <p:sp>
        <p:nvSpPr>
          <p:cNvPr id="15" name="object 6"/>
          <p:cNvSpPr txBox="1"/>
          <p:nvPr/>
        </p:nvSpPr>
        <p:spPr>
          <a:xfrm>
            <a:off x="1028433" y="3951753"/>
            <a:ext cx="7644323" cy="84125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marR="508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Là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những </a:t>
            </a:r>
            <a:r>
              <a:rPr sz="2400" dirty="0" err="1">
                <a:solidFill>
                  <a:srgbClr val="C00000"/>
                </a:solidFill>
                <a:latin typeface="Arial"/>
                <a:cs typeface="Arial"/>
              </a:rPr>
              <a:t>thông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tin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được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lưu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trữ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trên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các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vật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Arial"/>
                <a:cs typeface="Arial"/>
              </a:rPr>
              <a:t>thô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mang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tin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sz="2400" dirty="0" err="1">
                <a:solidFill>
                  <a:srgbClr val="C00000"/>
                </a:solidFill>
                <a:latin typeface="Arial"/>
                <a:cs typeface="Arial"/>
              </a:rPr>
              <a:t>Bộ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 nhớ máy tính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619226" y="3494085"/>
            <a:ext cx="3291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indent="-45720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tabLst>
                <a:tab pos="393700" algn="l"/>
              </a:tabLst>
            </a:pP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1701" y="348395"/>
            <a:ext cx="728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5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12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sz="4400" spc="-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-2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sz="4400" spc="-7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-4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</a:t>
            </a:r>
            <a:r>
              <a:rPr sz="4400" spc="9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19545" y="1520506"/>
            <a:ext cx="8229600" cy="3992117"/>
          </a:xfrm>
          <a:prstGeom prst="rect">
            <a:avLst/>
          </a:prstGeom>
        </p:spPr>
        <p:txBody>
          <a:bodyPr vert="horz" wrap="square" lIns="0" tIns="74929" rIns="0" bIns="0" rtlCol="0">
            <a:spAutoFit/>
          </a:bodyPr>
          <a:lstStyle/>
          <a:p>
            <a:pPr marL="576580" marR="30480" indent="-342900" algn="just">
              <a:lnSpc>
                <a:spcPct val="15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577215" algn="l"/>
              </a:tabLst>
            </a:pP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liệu được lưu trong bộ nhớ máy tính và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nên nó phải có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endParaRPr 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6580" marR="30480" indent="-342900" algn="just">
              <a:lnSpc>
                <a:spcPct val="15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5772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 lớn được xây dựng từ các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6580" marR="30480" indent="-342900" algn="just">
              <a:lnSpc>
                <a:spcPct val="15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5772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 dữ liệu là </a:t>
            </a:r>
            <a:r>
              <a:rPr sz="24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hình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của dữ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 trong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endParaRPr 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6580" marR="30480" indent="-342900" algn="just">
              <a:lnSpc>
                <a:spcPct val="15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5772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ngôn ngữ lập trình </a:t>
            </a:r>
            <a:r>
              <a:rPr sz="24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 trúc dữ </a:t>
            </a:r>
            <a:r>
              <a:rPr sz="2400" b="1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sz="24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b="1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kiểu dữ liệu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0657"/>
            <a:ext cx="5302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1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85190" y="1476096"/>
            <a:ext cx="7912100" cy="4318001"/>
            <a:chOff x="885190" y="1476096"/>
            <a:chExt cx="7912100" cy="43180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8140" y="1793596"/>
              <a:ext cx="2089150" cy="165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3809" y="1476096"/>
              <a:ext cx="749300" cy="1137919"/>
            </a:xfrm>
            <a:prstGeom prst="rect">
              <a:avLst/>
            </a:prstGeom>
          </p:spPr>
        </p:pic>
        <p:grpSp>
          <p:nvGrpSpPr>
            <p:cNvPr id="5" name="object 5"/>
            <p:cNvGrpSpPr/>
            <p:nvPr/>
          </p:nvGrpSpPr>
          <p:grpSpPr>
            <a:xfrm>
              <a:off x="4649877" y="1849884"/>
              <a:ext cx="1076325" cy="238125"/>
              <a:chOff x="4649877" y="2738527"/>
              <a:chExt cx="1076325" cy="238125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4654550" y="2743199"/>
                <a:ext cx="10668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066800" h="228600">
                    <a:moveTo>
                      <a:pt x="266700" y="0"/>
                    </a:moveTo>
                    <a:lnTo>
                      <a:pt x="0" y="114300"/>
                    </a:lnTo>
                    <a:lnTo>
                      <a:pt x="266700" y="228600"/>
                    </a:lnTo>
                    <a:lnTo>
                      <a:pt x="266700" y="171450"/>
                    </a:lnTo>
                    <a:lnTo>
                      <a:pt x="1066800" y="171450"/>
                    </a:lnTo>
                    <a:lnTo>
                      <a:pt x="1066800" y="57150"/>
                    </a:lnTo>
                    <a:lnTo>
                      <a:pt x="266700" y="57150"/>
                    </a:lnTo>
                    <a:lnTo>
                      <a:pt x="266700" y="0"/>
                    </a:lnTo>
                    <a:close/>
                  </a:path>
                </a:pathLst>
              </a:custGeom>
              <a:solidFill>
                <a:srgbClr val="D6D1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4654550" y="2743199"/>
                <a:ext cx="10668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066800" h="228600">
                    <a:moveTo>
                      <a:pt x="1066800" y="57150"/>
                    </a:moveTo>
                    <a:lnTo>
                      <a:pt x="266700" y="57150"/>
                    </a:lnTo>
                    <a:lnTo>
                      <a:pt x="266700" y="0"/>
                    </a:lnTo>
                    <a:lnTo>
                      <a:pt x="0" y="114300"/>
                    </a:lnTo>
                    <a:lnTo>
                      <a:pt x="266700" y="228600"/>
                    </a:lnTo>
                    <a:lnTo>
                      <a:pt x="266700" y="171450"/>
                    </a:lnTo>
                    <a:lnTo>
                      <a:pt x="1066800" y="171450"/>
                    </a:lnTo>
                    <a:lnTo>
                      <a:pt x="1066800" y="57150"/>
                    </a:lnTo>
                    <a:close/>
                  </a:path>
                </a:pathLst>
              </a:custGeom>
              <a:ln w="9344">
                <a:solidFill>
                  <a:srgbClr val="0033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8"/>
            <p:cNvSpPr/>
            <p:nvPr/>
          </p:nvSpPr>
          <p:spPr>
            <a:xfrm>
              <a:off x="885190" y="2997557"/>
              <a:ext cx="681990" cy="685800"/>
            </a:xfrm>
            <a:custGeom>
              <a:avLst/>
              <a:gdLst/>
              <a:ahLst/>
              <a:cxnLst/>
              <a:rect l="l" t="t" r="r" b="b"/>
              <a:pathLst>
                <a:path w="681990" h="685800">
                  <a:moveTo>
                    <a:pt x="681990" y="0"/>
                  </a:moveTo>
                  <a:lnTo>
                    <a:pt x="557530" y="0"/>
                  </a:lnTo>
                  <a:lnTo>
                    <a:pt x="557530" y="186690"/>
                  </a:lnTo>
                  <a:lnTo>
                    <a:pt x="373380" y="186690"/>
                  </a:lnTo>
                  <a:lnTo>
                    <a:pt x="373380" y="373380"/>
                  </a:lnTo>
                  <a:lnTo>
                    <a:pt x="186690" y="373380"/>
                  </a:lnTo>
                  <a:lnTo>
                    <a:pt x="186690" y="561340"/>
                  </a:lnTo>
                  <a:lnTo>
                    <a:pt x="0" y="561340"/>
                  </a:lnTo>
                  <a:lnTo>
                    <a:pt x="0" y="685800"/>
                  </a:lnTo>
                  <a:lnTo>
                    <a:pt x="681990" y="685800"/>
                  </a:lnTo>
                  <a:lnTo>
                    <a:pt x="681990" y="561340"/>
                  </a:lnTo>
                  <a:lnTo>
                    <a:pt x="681990" y="373380"/>
                  </a:lnTo>
                  <a:lnTo>
                    <a:pt x="681990" y="186690"/>
                  </a:lnTo>
                  <a:lnTo>
                    <a:pt x="681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057400" y="1514197"/>
              <a:ext cx="6522084" cy="14871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30" dirty="0">
                  <a:solidFill>
                    <a:srgbClr val="003366"/>
                  </a:solidFill>
                  <a:latin typeface="Tahoma"/>
                  <a:cs typeface="Tahoma"/>
                </a:rPr>
                <a:t>Ph</a:t>
              </a:r>
              <a:r>
                <a:rPr sz="2000" b="1" spc="-30" dirty="0">
                  <a:solidFill>
                    <a:srgbClr val="003366"/>
                  </a:solidFill>
                  <a:latin typeface="Arial"/>
                  <a:cs typeface="Arial"/>
                </a:rPr>
                <a:t>ò</a:t>
              </a:r>
              <a:r>
                <a:rPr sz="2000" b="1" spc="-30" dirty="0">
                  <a:solidFill>
                    <a:srgbClr val="003366"/>
                  </a:solidFill>
                  <a:latin typeface="Tahoma"/>
                  <a:cs typeface="Tahoma"/>
                </a:rPr>
                <a:t>ng</a:t>
              </a:r>
              <a:r>
                <a:rPr sz="2000" b="1" spc="-7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dirty="0">
                  <a:solidFill>
                    <a:srgbClr val="003366"/>
                  </a:solidFill>
                  <a:latin typeface="Tahoma"/>
                  <a:cs typeface="Tahoma"/>
                </a:rPr>
                <a:t>h</a:t>
              </a:r>
              <a:r>
                <a:rPr sz="2000" b="1" dirty="0">
                  <a:solidFill>
                    <a:srgbClr val="003366"/>
                  </a:solidFill>
                  <a:latin typeface="Arial"/>
                  <a:cs typeface="Arial"/>
                </a:rPr>
                <a:t>ọ</a:t>
              </a:r>
              <a:r>
                <a:rPr sz="2000" b="1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endParaRPr sz="2000" dirty="0">
                <a:latin typeface="Tahoma"/>
                <a:cs typeface="Tahoma"/>
              </a:endParaRPr>
            </a:p>
            <a:p>
              <a:pPr marL="2778760">
                <a:lnSpc>
                  <a:spcPct val="100000"/>
                </a:lnSpc>
                <a:spcBef>
                  <a:spcPts val="1610"/>
                </a:spcBef>
              </a:pPr>
              <a:r>
                <a:rPr sz="2000" b="1" spc="-5" dirty="0">
                  <a:solidFill>
                    <a:srgbClr val="003366"/>
                  </a:solidFill>
                  <a:latin typeface="Tahoma"/>
                  <a:cs typeface="Tahoma"/>
                </a:rPr>
                <a:t>R</a:t>
              </a:r>
              <a:r>
                <a:rPr sz="2000" b="1" spc="-195" dirty="0">
                  <a:solidFill>
                    <a:srgbClr val="003366"/>
                  </a:solidFill>
                  <a:latin typeface="Arial"/>
                  <a:cs typeface="Arial"/>
                </a:rPr>
                <a:t>ờ</a:t>
              </a:r>
              <a:r>
                <a:rPr sz="2000" b="1" spc="-50" dirty="0">
                  <a:solidFill>
                    <a:srgbClr val="003366"/>
                  </a:solidFill>
                  <a:latin typeface="Tahoma"/>
                  <a:cs typeface="Tahoma"/>
                </a:rPr>
                <a:t>i</a:t>
              </a:r>
              <a:r>
                <a:rPr sz="2000" b="1" spc="-45" dirty="0">
                  <a:solidFill>
                    <a:srgbClr val="003366"/>
                  </a:solidFill>
                  <a:latin typeface="Tahoma"/>
                  <a:cs typeface="Tahoma"/>
                </a:rPr>
                <a:t> p</a:t>
              </a:r>
              <a:r>
                <a:rPr sz="2000" b="1" spc="-55" dirty="0">
                  <a:solidFill>
                    <a:srgbClr val="003366"/>
                  </a:solidFill>
                  <a:latin typeface="Tahoma"/>
                  <a:cs typeface="Tahoma"/>
                </a:rPr>
                <a:t>h</a:t>
              </a:r>
              <a:r>
                <a:rPr sz="2000" b="1" spc="-5" dirty="0">
                  <a:solidFill>
                    <a:srgbClr val="003366"/>
                  </a:solidFill>
                  <a:latin typeface="Arial"/>
                  <a:cs typeface="Arial"/>
                </a:rPr>
                <a:t>ò</a:t>
              </a:r>
              <a:r>
                <a:rPr sz="2000" b="1" spc="-55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2000" b="1" spc="-40" dirty="0">
                  <a:solidFill>
                    <a:srgbClr val="003366"/>
                  </a:solidFill>
                  <a:latin typeface="Tahoma"/>
                  <a:cs typeface="Tahoma"/>
                </a:rPr>
                <a:t>g </a:t>
              </a:r>
              <a:r>
                <a:rPr sz="2000" b="1" spc="-50" dirty="0">
                  <a:solidFill>
                    <a:srgbClr val="003366"/>
                  </a:solidFill>
                  <a:latin typeface="Tahoma"/>
                  <a:cs typeface="Tahoma"/>
                </a:rPr>
                <a:t>h</a:t>
              </a:r>
              <a:r>
                <a:rPr sz="2000" b="1" spc="-5" dirty="0">
                  <a:solidFill>
                    <a:srgbClr val="003366"/>
                  </a:solidFill>
                  <a:latin typeface="Arial"/>
                  <a:cs typeface="Arial"/>
                </a:rPr>
                <a:t>ọ</a:t>
              </a:r>
              <a:r>
                <a:rPr sz="2000" b="1" spc="55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endParaRPr sz="2000" dirty="0">
                <a:latin typeface="Tahoma"/>
                <a:cs typeface="Tahoma"/>
              </a:endParaRPr>
            </a:p>
            <a:p>
              <a:pPr marL="12700">
                <a:lnSpc>
                  <a:spcPct val="100000"/>
                </a:lnSpc>
                <a:spcBef>
                  <a:spcPts val="2700"/>
                </a:spcBef>
              </a:pPr>
              <a:r>
                <a:rPr sz="2000" b="1" spc="-20" dirty="0">
                  <a:solidFill>
                    <a:srgbClr val="003366"/>
                  </a:solidFill>
                  <a:latin typeface="Arial"/>
                  <a:cs typeface="Arial"/>
                </a:rPr>
                <a:t>Ðế</a:t>
              </a:r>
              <a:r>
                <a:rPr sz="2000" b="1" spc="-20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2000" b="1" dirty="0">
                  <a:solidFill>
                    <a:srgbClr val="003366"/>
                  </a:solidFill>
                  <a:latin typeface="Arial"/>
                  <a:cs typeface="Arial"/>
                </a:rPr>
                <a:t>ầ</a:t>
              </a:r>
              <a:r>
                <a:rPr sz="2000" b="1" dirty="0">
                  <a:solidFill>
                    <a:srgbClr val="003366"/>
                  </a:solidFill>
                  <a:latin typeface="Tahoma"/>
                  <a:cs typeface="Tahoma"/>
                </a:rPr>
                <a:t>u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spc="-80" dirty="0">
                  <a:solidFill>
                    <a:srgbClr val="003366"/>
                  </a:solidFill>
                  <a:latin typeface="Tahoma"/>
                  <a:cs typeface="Tahoma"/>
                </a:rPr>
                <a:t>thang</a:t>
              </a:r>
              <a:endParaRPr sz="2000" dirty="0">
                <a:latin typeface="Tahoma"/>
                <a:cs typeface="Tahoma"/>
              </a:endParaRPr>
            </a:p>
          </p:txBody>
        </p:sp>
        <p:grpSp>
          <p:nvGrpSpPr>
            <p:cNvPr id="10" name="object 10"/>
            <p:cNvGrpSpPr/>
            <p:nvPr/>
          </p:nvGrpSpPr>
          <p:grpSpPr>
            <a:xfrm>
              <a:off x="1626007" y="2150874"/>
              <a:ext cx="1355725" cy="650875"/>
              <a:chOff x="1626007" y="3039517"/>
              <a:chExt cx="1355725" cy="65087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1630680" y="3044190"/>
                <a:ext cx="13462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6200" h="641350">
                    <a:moveTo>
                      <a:pt x="1299209" y="0"/>
                    </a:moveTo>
                    <a:lnTo>
                      <a:pt x="307339" y="441960"/>
                    </a:lnTo>
                    <a:lnTo>
                      <a:pt x="284480" y="389889"/>
                    </a:lnTo>
                    <a:lnTo>
                      <a:pt x="0" y="641350"/>
                    </a:lnTo>
                    <a:lnTo>
                      <a:pt x="377189" y="598170"/>
                    </a:lnTo>
                    <a:lnTo>
                      <a:pt x="354330" y="546100"/>
                    </a:lnTo>
                    <a:lnTo>
                      <a:pt x="1346200" y="104139"/>
                    </a:lnTo>
                    <a:lnTo>
                      <a:pt x="1299209" y="0"/>
                    </a:lnTo>
                    <a:close/>
                  </a:path>
                </a:pathLst>
              </a:custGeom>
              <a:solidFill>
                <a:srgbClr val="D6D1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1630680" y="3044190"/>
                <a:ext cx="13462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6200" h="641350">
                    <a:moveTo>
                      <a:pt x="1299209" y="0"/>
                    </a:moveTo>
                    <a:lnTo>
                      <a:pt x="307339" y="441960"/>
                    </a:lnTo>
                    <a:lnTo>
                      <a:pt x="284480" y="389889"/>
                    </a:lnTo>
                    <a:lnTo>
                      <a:pt x="0" y="641350"/>
                    </a:lnTo>
                    <a:lnTo>
                      <a:pt x="377189" y="598170"/>
                    </a:lnTo>
                    <a:lnTo>
                      <a:pt x="354330" y="546100"/>
                    </a:lnTo>
                    <a:lnTo>
                      <a:pt x="1346200" y="104139"/>
                    </a:lnTo>
                    <a:lnTo>
                      <a:pt x="1299209" y="0"/>
                    </a:lnTo>
                    <a:close/>
                  </a:path>
                </a:pathLst>
              </a:custGeom>
              <a:ln w="9344">
                <a:solidFill>
                  <a:srgbClr val="0033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991869" y="3838297"/>
              <a:ext cx="81597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45" dirty="0">
                  <a:solidFill>
                    <a:srgbClr val="003366"/>
                  </a:solidFill>
                  <a:latin typeface="Tahoma"/>
                  <a:cs typeface="Tahoma"/>
                </a:rPr>
                <a:t>X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u</a:t>
              </a:r>
              <a:r>
                <a:rPr sz="2000" b="1" spc="5" dirty="0">
                  <a:solidFill>
                    <a:srgbClr val="003366"/>
                  </a:solidFill>
                  <a:latin typeface="Arial"/>
                  <a:cs typeface="Arial"/>
                </a:rPr>
                <a:t>ố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2000" b="1" spc="-25" dirty="0">
                  <a:solidFill>
                    <a:srgbClr val="003366"/>
                  </a:solidFill>
                  <a:latin typeface="Tahoma"/>
                  <a:cs typeface="Tahoma"/>
                </a:rPr>
                <a:t>g  </a:t>
              </a:r>
              <a:r>
                <a:rPr sz="2000" b="1" spc="-70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2000" b="1" spc="-70" dirty="0">
                  <a:solidFill>
                    <a:srgbClr val="003366"/>
                  </a:solidFill>
                  <a:latin typeface="Arial"/>
                  <a:cs typeface="Arial"/>
                </a:rPr>
                <a:t>ầ</a:t>
              </a:r>
              <a:r>
                <a:rPr sz="2000" b="1" spc="-70" dirty="0">
                  <a:solidFill>
                    <a:srgbClr val="003366"/>
                  </a:solidFill>
                  <a:latin typeface="Tahoma"/>
                  <a:cs typeface="Tahoma"/>
                </a:rPr>
                <a:t>ng 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 h</a:t>
              </a:r>
              <a:r>
                <a:rPr sz="2000" b="1" spc="-65" dirty="0">
                  <a:solidFill>
                    <a:srgbClr val="003366"/>
                  </a:solidFill>
                  <a:latin typeface="Arial"/>
                  <a:cs typeface="Arial"/>
                </a:rPr>
                <a:t>ầ</a:t>
              </a:r>
              <a:r>
                <a:rPr sz="2000" b="1" spc="-65" dirty="0">
                  <a:solidFill>
                    <a:srgbClr val="003366"/>
                  </a:solidFill>
                  <a:latin typeface="Tahoma"/>
                  <a:cs typeface="Tahoma"/>
                </a:rPr>
                <a:t>m</a:t>
              </a:r>
              <a:endParaRPr sz="2000">
                <a:latin typeface="Tahoma"/>
                <a:cs typeface="Tahoma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3020" y="4320897"/>
              <a:ext cx="1431289" cy="1202690"/>
            </a:xfrm>
            <a:prstGeom prst="rect">
              <a:avLst/>
            </a:prstGeom>
          </p:spPr>
        </p:pic>
        <p:grpSp>
          <p:nvGrpSpPr>
            <p:cNvPr id="15" name="object 15"/>
            <p:cNvGrpSpPr/>
            <p:nvPr/>
          </p:nvGrpSpPr>
          <p:grpSpPr>
            <a:xfrm>
              <a:off x="2305457" y="3963164"/>
              <a:ext cx="1157605" cy="530225"/>
              <a:chOff x="2305457" y="4851807"/>
              <a:chExt cx="1157605" cy="53022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2310130" y="4856480"/>
                <a:ext cx="114808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1148079" h="520700">
                    <a:moveTo>
                      <a:pt x="44450" y="0"/>
                    </a:moveTo>
                    <a:lnTo>
                      <a:pt x="0" y="105410"/>
                    </a:lnTo>
                    <a:lnTo>
                      <a:pt x="844550" y="457200"/>
                    </a:lnTo>
                    <a:lnTo>
                      <a:pt x="822959" y="509270"/>
                    </a:lnTo>
                    <a:lnTo>
                      <a:pt x="1148080" y="520700"/>
                    </a:lnTo>
                    <a:lnTo>
                      <a:pt x="910589" y="298450"/>
                    </a:lnTo>
                    <a:lnTo>
                      <a:pt x="889000" y="351790"/>
                    </a:lnTo>
                    <a:lnTo>
                      <a:pt x="44450" y="0"/>
                    </a:lnTo>
                    <a:close/>
                  </a:path>
                </a:pathLst>
              </a:custGeom>
              <a:solidFill>
                <a:srgbClr val="D6D1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310130" y="4856480"/>
                <a:ext cx="114808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1148079" h="520700">
                    <a:moveTo>
                      <a:pt x="44450" y="0"/>
                    </a:moveTo>
                    <a:lnTo>
                      <a:pt x="889000" y="351790"/>
                    </a:lnTo>
                    <a:lnTo>
                      <a:pt x="910589" y="298450"/>
                    </a:lnTo>
                    <a:lnTo>
                      <a:pt x="1148080" y="520700"/>
                    </a:lnTo>
                    <a:lnTo>
                      <a:pt x="822959" y="509270"/>
                    </a:lnTo>
                    <a:lnTo>
                      <a:pt x="844550" y="457200"/>
                    </a:lnTo>
                    <a:lnTo>
                      <a:pt x="0" y="105410"/>
                    </a:lnTo>
                    <a:lnTo>
                      <a:pt x="44450" y="0"/>
                    </a:lnTo>
                    <a:close/>
                  </a:path>
                </a:pathLst>
              </a:custGeom>
              <a:ln w="9344">
                <a:solidFill>
                  <a:srgbClr val="0033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8"/>
            <p:cNvSpPr txBox="1"/>
            <p:nvPr/>
          </p:nvSpPr>
          <p:spPr>
            <a:xfrm>
              <a:off x="1957070" y="4505046"/>
              <a:ext cx="1679575" cy="736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6700"/>
                </a:lnSpc>
                <a:spcBef>
                  <a:spcPts val="100"/>
                </a:spcBef>
              </a:pPr>
              <a:r>
                <a:rPr sz="2000" b="1" spc="-25" dirty="0">
                  <a:solidFill>
                    <a:srgbClr val="003366"/>
                  </a:solidFill>
                  <a:latin typeface="Arial"/>
                  <a:cs typeface="Arial"/>
                </a:rPr>
                <a:t>Ð</a:t>
              </a:r>
              <a:r>
                <a:rPr sz="2000" b="1" spc="-25" dirty="0">
                  <a:solidFill>
                    <a:srgbClr val="003366"/>
                  </a:solidFill>
                  <a:latin typeface="Tahoma"/>
                  <a:cs typeface="Tahoma"/>
                </a:rPr>
                <a:t>i </a:t>
              </a:r>
              <a:r>
                <a:rPr sz="2000" b="1" spc="-20" dirty="0">
                  <a:solidFill>
                    <a:srgbClr val="003366"/>
                  </a:solidFill>
                  <a:latin typeface="Arial"/>
                  <a:cs typeface="Arial"/>
                </a:rPr>
                <a:t>đế</a:t>
              </a:r>
              <a:r>
                <a:rPr sz="2000" b="1" spc="-20" dirty="0">
                  <a:solidFill>
                    <a:srgbClr val="003366"/>
                  </a:solidFill>
                  <a:latin typeface="Tahoma"/>
                  <a:cs typeface="Tahoma"/>
                </a:rPr>
                <a:t>n </a:t>
              </a:r>
              <a:r>
                <a:rPr sz="2000" b="1" spc="-40" dirty="0">
                  <a:solidFill>
                    <a:srgbClr val="003366"/>
                  </a:solidFill>
                  <a:latin typeface="Tahoma"/>
                  <a:cs typeface="Tahoma"/>
                </a:rPr>
                <a:t>qu</a:t>
              </a:r>
              <a:r>
                <a:rPr sz="2000" b="1" spc="-40" dirty="0">
                  <a:solidFill>
                    <a:srgbClr val="003366"/>
                  </a:solidFill>
                  <a:latin typeface="Arial"/>
                  <a:cs typeface="Arial"/>
                </a:rPr>
                <a:t>á</a:t>
              </a:r>
              <a:r>
                <a:rPr sz="2000" b="1" spc="-40" dirty="0">
                  <a:solidFill>
                    <a:srgbClr val="003366"/>
                  </a:solidFill>
                  <a:latin typeface="Tahoma"/>
                  <a:cs typeface="Tahoma"/>
                </a:rPr>
                <a:t>n </a:t>
              </a:r>
              <a:r>
                <a:rPr sz="2000" b="1" spc="-3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dirty="0">
                  <a:solidFill>
                    <a:srgbClr val="003366"/>
                  </a:solidFill>
                  <a:latin typeface="Arial"/>
                  <a:cs typeface="Arial"/>
                </a:rPr>
                <a:t>ă</a:t>
              </a:r>
              <a:r>
                <a:rPr sz="2000" b="1" spc="-60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2000" b="1" spc="-40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spc="-170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2000" b="1" spc="-229" dirty="0">
                  <a:solidFill>
                    <a:srgbClr val="003366"/>
                  </a:solidFill>
                  <a:latin typeface="Arial"/>
                  <a:cs typeface="Arial"/>
                </a:rPr>
                <a:t>ự</a:t>
              </a:r>
              <a:r>
                <a:rPr sz="2000" b="1" dirty="0">
                  <a:solidFill>
                    <a:srgbClr val="003366"/>
                  </a:solidFill>
                  <a:latin typeface="Arial"/>
                  <a:cs typeface="Arial"/>
                </a:rPr>
                <a:t> </a:t>
              </a:r>
              <a:r>
                <a:rPr sz="2000" b="1" spc="-35" dirty="0">
                  <a:solidFill>
                    <a:srgbClr val="003366"/>
                  </a:solidFill>
                  <a:latin typeface="Tahoma"/>
                  <a:cs typeface="Tahoma"/>
                </a:rPr>
                <a:t>p</a:t>
              </a:r>
              <a:r>
                <a:rPr sz="2000" b="1" spc="-60" dirty="0">
                  <a:solidFill>
                    <a:srgbClr val="003366"/>
                  </a:solidFill>
                  <a:latin typeface="Tahoma"/>
                  <a:cs typeface="Tahoma"/>
                </a:rPr>
                <a:t>h</a:t>
              </a:r>
              <a:r>
                <a:rPr sz="2000" b="1" spc="-5" dirty="0">
                  <a:solidFill>
                    <a:srgbClr val="003366"/>
                  </a:solidFill>
                  <a:latin typeface="Arial"/>
                  <a:cs typeface="Arial"/>
                </a:rPr>
                <a:t>ụ</a:t>
              </a:r>
              <a:r>
                <a:rPr sz="2000" b="1" spc="55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2000" b="1" spc="-30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2000" b="1" spc="-40" dirty="0">
                  <a:solidFill>
                    <a:srgbClr val="003366"/>
                  </a:solidFill>
                  <a:latin typeface="Tahoma"/>
                  <a:cs typeface="Tahoma"/>
                </a:rPr>
                <a:t>v</a:t>
              </a:r>
              <a:r>
                <a:rPr sz="2000" b="1" dirty="0">
                  <a:solidFill>
                    <a:srgbClr val="003366"/>
                  </a:solidFill>
                  <a:latin typeface="Arial"/>
                  <a:cs typeface="Arial"/>
                </a:rPr>
                <a:t>ụ</a:t>
              </a:r>
              <a:endParaRPr sz="200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218940" y="5524857"/>
              <a:ext cx="8928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8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600" b="1" spc="-90" dirty="0">
                  <a:solidFill>
                    <a:srgbClr val="003366"/>
                  </a:solidFill>
                  <a:latin typeface="Tahoma"/>
                  <a:cs typeface="Tahoma"/>
                </a:rPr>
                <a:t>a</a:t>
              </a:r>
              <a:r>
                <a:rPr sz="1600" b="1" spc="-75" dirty="0">
                  <a:solidFill>
                    <a:srgbClr val="003366"/>
                  </a:solidFill>
                  <a:latin typeface="Tahoma"/>
                  <a:cs typeface="Tahoma"/>
                </a:rPr>
                <a:t>f</a:t>
              </a:r>
              <a:r>
                <a:rPr sz="1600" b="1" spc="-114" dirty="0">
                  <a:solidFill>
                    <a:srgbClr val="003366"/>
                  </a:solidFill>
                  <a:latin typeface="Tahoma"/>
                  <a:cs typeface="Tahoma"/>
                </a:rPr>
                <a:t>e</a:t>
              </a:r>
              <a:r>
                <a:rPr sz="1600" b="1" spc="-85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1600" b="1" spc="-80" dirty="0">
                  <a:solidFill>
                    <a:srgbClr val="003366"/>
                  </a:solidFill>
                  <a:latin typeface="Tahoma"/>
                  <a:cs typeface="Tahoma"/>
                </a:rPr>
                <a:t>e</a:t>
              </a:r>
              <a:r>
                <a:rPr sz="1600" b="1" spc="-65" dirty="0">
                  <a:solidFill>
                    <a:srgbClr val="003366"/>
                  </a:solidFill>
                  <a:latin typeface="Tahoma"/>
                  <a:cs typeface="Tahoma"/>
                </a:rPr>
                <a:t>r</a:t>
              </a:r>
              <a:r>
                <a:rPr sz="1600" b="1" spc="-40" dirty="0">
                  <a:solidFill>
                    <a:srgbClr val="003366"/>
                  </a:solidFill>
                  <a:latin typeface="Tahoma"/>
                  <a:cs typeface="Tahoma"/>
                </a:rPr>
                <a:t>i</a:t>
              </a:r>
              <a:r>
                <a:rPr sz="1600" b="1" spc="-70" dirty="0">
                  <a:solidFill>
                    <a:srgbClr val="003366"/>
                  </a:solidFill>
                  <a:latin typeface="Tahoma"/>
                  <a:cs typeface="Tahoma"/>
                </a:rPr>
                <a:t>a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792470" y="4355186"/>
              <a:ext cx="2969260" cy="1122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4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800" b="1" spc="40" dirty="0">
                  <a:solidFill>
                    <a:srgbClr val="003366"/>
                  </a:solidFill>
                  <a:latin typeface="Arial"/>
                  <a:cs typeface="Arial"/>
                </a:rPr>
                <a:t>á</a:t>
              </a:r>
              <a:r>
                <a:rPr sz="1800" b="1" spc="4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800" b="1" spc="4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b</a:t>
              </a:r>
              <a:r>
                <a:rPr sz="1800" b="1" spc="-90" dirty="0">
                  <a:solidFill>
                    <a:srgbClr val="003366"/>
                  </a:solidFill>
                  <a:latin typeface="Arial"/>
                  <a:cs typeface="Arial"/>
                </a:rPr>
                <a:t>ướ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800" b="1" spc="-8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th</a:t>
              </a:r>
              <a:r>
                <a:rPr sz="1800" b="1" spc="-90" dirty="0">
                  <a:solidFill>
                    <a:srgbClr val="003366"/>
                  </a:solidFill>
                  <a:latin typeface="Arial"/>
                  <a:cs typeface="Arial"/>
                </a:rPr>
                <a:t>ự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800" b="1" spc="-8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40" dirty="0">
                  <a:solidFill>
                    <a:srgbClr val="003366"/>
                  </a:solidFill>
                  <a:latin typeface="Tahoma"/>
                  <a:cs typeface="Tahoma"/>
                </a:rPr>
                <a:t>hi</a:t>
              </a:r>
              <a:r>
                <a:rPr sz="1800" b="1" spc="-40" dirty="0">
                  <a:solidFill>
                    <a:srgbClr val="003366"/>
                  </a:solidFill>
                  <a:latin typeface="Arial"/>
                  <a:cs typeface="Arial"/>
                </a:rPr>
                <a:t>ệ</a:t>
              </a:r>
              <a:r>
                <a:rPr sz="1800" b="1" spc="-40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1800" b="1" spc="44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65" dirty="0">
                  <a:solidFill>
                    <a:srgbClr val="003366"/>
                  </a:solidFill>
                  <a:latin typeface="Tahoma"/>
                  <a:cs typeface="Tahoma"/>
                </a:rPr>
                <a:t>khi </a:t>
              </a:r>
              <a:r>
                <a:rPr sz="1800" b="1" spc="-60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m</a:t>
              </a:r>
              <a:r>
                <a:rPr sz="1800" b="1" spc="-90" dirty="0">
                  <a:solidFill>
                    <a:srgbClr val="003366"/>
                  </a:solidFill>
                  <a:latin typeface="Arial"/>
                  <a:cs typeface="Arial"/>
                </a:rPr>
                <a:t>ộ</a:t>
              </a:r>
              <a:r>
                <a:rPr sz="1800" b="1" spc="-90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1800" b="1" spc="-8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100" dirty="0">
                  <a:solidFill>
                    <a:srgbClr val="003366"/>
                  </a:solidFill>
                  <a:latin typeface="Tahoma"/>
                  <a:cs typeface="Tahoma"/>
                </a:rPr>
                <a:t>ng</a:t>
              </a:r>
              <a:r>
                <a:rPr sz="1800" b="1" spc="-100" dirty="0">
                  <a:solidFill>
                    <a:srgbClr val="003366"/>
                  </a:solidFill>
                  <a:latin typeface="Arial"/>
                  <a:cs typeface="Arial"/>
                </a:rPr>
                <a:t>ườ</a:t>
              </a:r>
              <a:r>
                <a:rPr sz="1800" b="1" spc="-100" dirty="0">
                  <a:solidFill>
                    <a:srgbClr val="003366"/>
                  </a:solidFill>
                  <a:latin typeface="Tahoma"/>
                  <a:cs typeface="Tahoma"/>
                </a:rPr>
                <a:t>i</a:t>
              </a:r>
              <a:r>
                <a:rPr sz="1800" b="1" spc="-9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55" dirty="0">
                  <a:solidFill>
                    <a:srgbClr val="003366"/>
                  </a:solidFill>
                  <a:latin typeface="Tahoma"/>
                  <a:cs typeface="Tahoma"/>
                </a:rPr>
                <a:t>mu</a:t>
              </a:r>
              <a:r>
                <a:rPr sz="1800" b="1" spc="-55" dirty="0">
                  <a:solidFill>
                    <a:srgbClr val="003366"/>
                  </a:solidFill>
                  <a:latin typeface="Arial"/>
                  <a:cs typeface="Arial"/>
                </a:rPr>
                <a:t>ố</a:t>
              </a:r>
              <a:r>
                <a:rPr sz="1800" b="1" spc="-55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1800" b="1" spc="-50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20" dirty="0">
                  <a:solidFill>
                    <a:srgbClr val="003366"/>
                  </a:solidFill>
                  <a:latin typeface="Arial"/>
                  <a:cs typeface="Arial"/>
                </a:rPr>
                <a:t>đ</a:t>
              </a:r>
              <a:r>
                <a:rPr sz="1800" b="1" spc="-20" dirty="0">
                  <a:solidFill>
                    <a:srgbClr val="003366"/>
                  </a:solidFill>
                  <a:latin typeface="Tahoma"/>
                  <a:cs typeface="Tahoma"/>
                </a:rPr>
                <a:t>i</a:t>
              </a:r>
              <a:r>
                <a:rPr sz="1800" b="1" spc="-1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20" dirty="0">
                  <a:solidFill>
                    <a:srgbClr val="003366"/>
                  </a:solidFill>
                  <a:latin typeface="Arial"/>
                  <a:cs typeface="Arial"/>
                </a:rPr>
                <a:t>đế</a:t>
              </a:r>
              <a:r>
                <a:rPr sz="1800" b="1" spc="-20" dirty="0">
                  <a:solidFill>
                    <a:srgbClr val="003366"/>
                  </a:solidFill>
                  <a:latin typeface="Tahoma"/>
                  <a:cs typeface="Tahoma"/>
                </a:rPr>
                <a:t>n </a:t>
              </a:r>
              <a:r>
                <a:rPr sz="1800" b="1" spc="-1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40" dirty="0">
                  <a:solidFill>
                    <a:srgbClr val="003366"/>
                  </a:solidFill>
                  <a:latin typeface="Tahoma"/>
                  <a:cs typeface="Tahoma"/>
                </a:rPr>
                <a:t>qu</a:t>
              </a:r>
              <a:r>
                <a:rPr sz="1800" b="1" spc="-40" dirty="0">
                  <a:solidFill>
                    <a:srgbClr val="003366"/>
                  </a:solidFill>
                  <a:latin typeface="Arial"/>
                  <a:cs typeface="Arial"/>
                </a:rPr>
                <a:t>á</a:t>
              </a:r>
              <a:r>
                <a:rPr sz="1800" b="1" spc="-40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1800" b="1" spc="-3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30" dirty="0">
                  <a:solidFill>
                    <a:srgbClr val="003366"/>
                  </a:solidFill>
                  <a:latin typeface="Arial"/>
                  <a:cs typeface="Arial"/>
                </a:rPr>
                <a:t>ă</a:t>
              </a:r>
              <a:r>
                <a:rPr sz="1800" b="1" spc="-30" dirty="0">
                  <a:solidFill>
                    <a:srgbClr val="003366"/>
                  </a:solidFill>
                  <a:latin typeface="Tahoma"/>
                  <a:cs typeface="Tahoma"/>
                </a:rPr>
                <a:t>n</a:t>
              </a:r>
              <a:r>
                <a:rPr sz="1800" b="1" spc="-2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175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1800" b="1" spc="-175" dirty="0">
                  <a:solidFill>
                    <a:srgbClr val="003366"/>
                  </a:solidFill>
                  <a:latin typeface="Arial"/>
                  <a:cs typeface="Arial"/>
                </a:rPr>
                <a:t>ự</a:t>
              </a:r>
              <a:r>
                <a:rPr sz="1800" b="1" spc="-170" dirty="0">
                  <a:solidFill>
                    <a:srgbClr val="003366"/>
                  </a:solidFill>
                  <a:latin typeface="Arial"/>
                  <a:cs typeface="Arial"/>
                </a:rPr>
                <a:t> </a:t>
              </a:r>
              <a:r>
                <a:rPr sz="1800" b="1" spc="-10" dirty="0">
                  <a:solidFill>
                    <a:srgbClr val="003366"/>
                  </a:solidFill>
                  <a:latin typeface="Tahoma"/>
                  <a:cs typeface="Tahoma"/>
                </a:rPr>
                <a:t>ph</a:t>
              </a:r>
              <a:r>
                <a:rPr sz="1800" b="1" spc="-10" dirty="0">
                  <a:solidFill>
                    <a:srgbClr val="003366"/>
                  </a:solidFill>
                  <a:latin typeface="Arial"/>
                  <a:cs typeface="Arial"/>
                </a:rPr>
                <a:t>ụ</a:t>
              </a:r>
              <a:r>
                <a:rPr sz="1800" b="1" spc="-10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r>
                <a:rPr sz="1800" b="1" spc="-5" dirty="0">
                  <a:solidFill>
                    <a:srgbClr val="003366"/>
                  </a:solidFill>
                  <a:latin typeface="Tahoma"/>
                  <a:cs typeface="Tahoma"/>
                </a:rPr>
                <a:t> </a:t>
              </a:r>
              <a:r>
                <a:rPr sz="1800" b="1" spc="-25" dirty="0">
                  <a:solidFill>
                    <a:srgbClr val="003366"/>
                  </a:solidFill>
                  <a:latin typeface="Tahoma"/>
                  <a:cs typeface="Tahoma"/>
                </a:rPr>
                <a:t>v</a:t>
              </a:r>
              <a:r>
                <a:rPr sz="1800" b="1" spc="-25" dirty="0">
                  <a:solidFill>
                    <a:srgbClr val="003366"/>
                  </a:solidFill>
                  <a:latin typeface="Arial"/>
                  <a:cs typeface="Arial"/>
                </a:rPr>
                <a:t>ụ</a:t>
              </a:r>
              <a:r>
                <a:rPr sz="1800" b="1" spc="-20" dirty="0">
                  <a:solidFill>
                    <a:srgbClr val="003366"/>
                  </a:solidFill>
                  <a:latin typeface="Arial"/>
                  <a:cs typeface="Arial"/>
                </a:rPr>
                <a:t> </a:t>
              </a:r>
              <a:r>
                <a:rPr sz="1800" b="1" spc="-180" dirty="0">
                  <a:solidFill>
                    <a:srgbClr val="003366"/>
                  </a:solidFill>
                  <a:latin typeface="Tahoma"/>
                  <a:cs typeface="Tahoma"/>
                </a:rPr>
                <a:t>t</a:t>
              </a:r>
              <a:r>
                <a:rPr sz="1800" b="1" spc="-180" dirty="0">
                  <a:solidFill>
                    <a:srgbClr val="003366"/>
                  </a:solidFill>
                  <a:latin typeface="Arial"/>
                  <a:cs typeface="Arial"/>
                </a:rPr>
                <a:t>ừ </a:t>
              </a:r>
              <a:r>
                <a:rPr sz="1800" b="1" spc="-175" dirty="0">
                  <a:solidFill>
                    <a:srgbClr val="003366"/>
                  </a:solidFill>
                  <a:latin typeface="Arial"/>
                  <a:cs typeface="Arial"/>
                </a:rPr>
                <a:t> </a:t>
              </a:r>
              <a:r>
                <a:rPr sz="1800" b="1" spc="-35" dirty="0">
                  <a:solidFill>
                    <a:srgbClr val="003366"/>
                  </a:solidFill>
                  <a:latin typeface="Tahoma"/>
                  <a:cs typeface="Tahoma"/>
                </a:rPr>
                <a:t>ph</a:t>
              </a:r>
              <a:r>
                <a:rPr sz="1800" b="1" spc="-35" dirty="0">
                  <a:solidFill>
                    <a:srgbClr val="003366"/>
                  </a:solidFill>
                  <a:latin typeface="Arial"/>
                  <a:cs typeface="Arial"/>
                </a:rPr>
                <a:t>ò</a:t>
              </a:r>
              <a:r>
                <a:rPr sz="1800" b="1" spc="-35" dirty="0">
                  <a:solidFill>
                    <a:srgbClr val="003366"/>
                  </a:solidFill>
                  <a:latin typeface="Tahoma"/>
                  <a:cs typeface="Tahoma"/>
                </a:rPr>
                <a:t>ng </a:t>
              </a:r>
              <a:r>
                <a:rPr sz="1800" b="1" dirty="0">
                  <a:solidFill>
                    <a:srgbClr val="003366"/>
                  </a:solidFill>
                  <a:latin typeface="Tahoma"/>
                  <a:cs typeface="Tahoma"/>
                </a:rPr>
                <a:t>h</a:t>
              </a:r>
              <a:r>
                <a:rPr sz="1800" b="1" dirty="0">
                  <a:solidFill>
                    <a:srgbClr val="003366"/>
                  </a:solidFill>
                  <a:latin typeface="Arial"/>
                  <a:cs typeface="Arial"/>
                </a:rPr>
                <a:t>ọ</a:t>
              </a:r>
              <a:r>
                <a:rPr sz="1800" b="1" dirty="0">
                  <a:solidFill>
                    <a:srgbClr val="003366"/>
                  </a:solidFill>
                  <a:latin typeface="Tahoma"/>
                  <a:cs typeface="Tahoma"/>
                </a:rPr>
                <a:t>c</a:t>
              </a:r>
              <a:endParaRPr sz="1800">
                <a:latin typeface="Tahoma"/>
                <a:cs typeface="Tahoma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0657"/>
            <a:ext cx="5302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1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553323" y="1386722"/>
            <a:ext cx="8311427" cy="4615064"/>
          </a:xfrm>
          <a:prstGeom prst="rect">
            <a:avLst/>
          </a:prstGeom>
        </p:spPr>
        <p:txBody>
          <a:bodyPr vert="horz" lIns="101882" tIns="50941" rIns="101882" bIns="50941">
            <a:no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quyết những bài toán mà con người không thể hoàn thành được.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300"/>
              </a:spcBef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Nhờ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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</a:t>
            </a:r>
          </a:p>
          <a:p>
            <a:pPr lvl="1" algn="just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Nhờ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vào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hiệu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quả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thông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minh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chi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phí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thấp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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b="1" i="1" dirty="0" smtClean="0">
                <a:solidFill>
                  <a:srgbClr val="FF0000"/>
                </a:solidFill>
              </a:rPr>
              <a:t>	“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Một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máy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tính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siêu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hạng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vẫn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không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thể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cứu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vãn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một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toán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400" b="1" i="1" dirty="0" err="1" smtClean="0">
                <a:solidFill>
                  <a:srgbClr val="FF0000"/>
                </a:solidFill>
              </a:rPr>
              <a:t>tồi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16071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0657"/>
            <a:ext cx="5302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1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bject 3"/>
          <p:cNvSpPr txBox="1"/>
          <p:nvPr/>
        </p:nvSpPr>
        <p:spPr>
          <a:xfrm>
            <a:off x="813574" y="1463996"/>
            <a:ext cx="7796531" cy="5219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nghĩa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ánh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xạ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8100" marR="30480" algn="just">
              <a:lnSpc>
                <a:spcPct val="100000"/>
              </a:lnSpc>
              <a:spcBef>
                <a:spcPts val="100"/>
              </a:spcBef>
              <a:buSzPct val="75000"/>
              <a:tabLst>
                <a:tab pos="381000" algn="l"/>
              </a:tabLst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  <a:p>
            <a:pPr marL="38100" marR="30480" lvl="2" algn="just">
              <a:spcBef>
                <a:spcPts val="100"/>
              </a:spcBef>
              <a:buSzPct val="75000"/>
              <a:tabLst>
                <a:tab pos="381000" algn="l"/>
              </a:tabLst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F: {0, 1}</a:t>
            </a:r>
            <a:r>
              <a:rPr lang="en-US" sz="2400" b="1" baseline="30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{0, 1} </a:t>
            </a:r>
            <a:r>
              <a:rPr lang="en-US" sz="2400" b="1" baseline="30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*</a:t>
            </a:r>
          </a:p>
          <a:p>
            <a:pPr marL="38100" marR="30480" lvl="2" algn="just">
              <a:spcBef>
                <a:spcPts val="100"/>
              </a:spcBef>
              <a:buSzPct val="75000"/>
              <a:tabLst>
                <a:tab pos="381000" algn="l"/>
              </a:tabLst>
            </a:pPr>
            <a:r>
              <a:rPr lang="en-US" sz="2400" b="1" baseline="30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VD:</a:t>
            </a:r>
          </a:p>
          <a:p>
            <a:pPr marL="381000" marR="30480" lvl="2" indent="-342900" algn="just"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đếm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81000" marR="30480" lvl="2" indent="-342900" algn="just"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Ax=b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trận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tơ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b.</a:t>
            </a:r>
          </a:p>
          <a:p>
            <a:pPr marL="381000" marR="30480" lvl="2" indent="-342900" algn="just"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tabLst>
                <a:tab pos="381000" algn="l"/>
              </a:tabLst>
            </a:pP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P(x)=a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x+a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2000" baseline="30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+….+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000" baseline="-25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2000" baseline="30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bởi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dãy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n, 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…a</a:t>
            </a:r>
            <a:r>
              <a:rPr lang="en-US" sz="2000" baseline="-25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dãy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xâu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aseline="300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" marR="30480" algn="just">
              <a:lnSpc>
                <a:spcPct val="100000"/>
              </a:lnSpc>
              <a:spcBef>
                <a:spcPts val="100"/>
              </a:spcBef>
              <a:buSzPct val="75000"/>
              <a:tabLst>
                <a:tab pos="381000" algn="l"/>
              </a:tabLst>
            </a:pP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286001" y="228600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Worming up…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29673" y="1752600"/>
            <a:ext cx="8229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ts val="1200"/>
              </a:spcBef>
              <a:buFontTx/>
              <a:buAutoNum type="arabicPeriod"/>
              <a:defRPr/>
            </a:pP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Giới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thiệu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giáo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ts val="1200"/>
              </a:spcBef>
              <a:buFontTx/>
              <a:buAutoNum type="arabicPeriod"/>
              <a:defRPr/>
            </a:pP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Làm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quen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lớp</a:t>
            </a: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ts val="1200"/>
              </a:spcBef>
              <a:buFontTx/>
              <a:buAutoNum type="arabicPeriod"/>
              <a:defRPr/>
            </a:pP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nhất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phương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pháp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Hướng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dẫn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Thảo</a:t>
            </a:r>
            <a:r>
              <a:rPr lang="en-US" sz="2800" kern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luận</a:t>
            </a: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0657"/>
            <a:ext cx="5302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1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bject 3"/>
          <p:cNvSpPr txBox="1"/>
          <p:nvPr/>
        </p:nvSpPr>
        <p:spPr>
          <a:xfrm>
            <a:off x="855068" y="1676400"/>
            <a:ext cx="7796531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thuật là </a:t>
            </a:r>
            <a:r>
              <a:rPr sz="2400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dãy</a:t>
            </a: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 có thứ tự chính xác để </a:t>
            </a:r>
            <a:r>
              <a:rPr sz="2400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 một bài toán cụ thể, theo đó với mỗi bộ  dữ liệu vào giải thuật cho một </a:t>
            </a:r>
            <a:r>
              <a:rPr sz="2400" i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sz="2400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400" i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42900" algn="just">
              <a:lnSpc>
                <a:spcPct val="100000"/>
              </a:lnSpc>
              <a:spcBef>
                <a:spcPts val="590"/>
              </a:spcBef>
              <a:buClr>
                <a:srgbClr val="003366"/>
              </a:buClr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r>
              <a:rPr sz="24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phương trình bậc 2</a:t>
            </a:r>
          </a:p>
        </p:txBody>
      </p:sp>
      <p:sp>
        <p:nvSpPr>
          <p:cNvPr id="27" name="object 5"/>
          <p:cNvSpPr txBox="1"/>
          <p:nvPr/>
        </p:nvSpPr>
        <p:spPr>
          <a:xfrm>
            <a:off x="1578507" y="3271400"/>
            <a:ext cx="7313282" cy="254941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400" b="1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sz="2400" b="1" spc="-3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1:</a:t>
            </a:r>
            <a:r>
              <a:rPr sz="2400" b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sz="2400" b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delta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400" b="1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 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2400" b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</a:t>
            </a:r>
            <a:r>
              <a:rPr sz="2400" b="1" spc="-5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sánh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400" b="1" spc="-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elta</a:t>
            </a:r>
            <a:r>
              <a:rPr sz="2400" b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52450" indent="-342900">
              <a:lnSpc>
                <a:spcPct val="100000"/>
              </a:lnSpc>
              <a:spcBef>
                <a:spcPts val="450"/>
              </a:spcBef>
              <a:buSzPct val="75000"/>
              <a:buFontTx/>
              <a:buChar char="-"/>
              <a:tabLst>
                <a:tab pos="438150" algn="l"/>
              </a:tabLst>
            </a:pPr>
            <a:r>
              <a:rPr lang="en-US"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Delta </a:t>
            </a:r>
            <a:r>
              <a:rPr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&gt;0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sz="2400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3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x1=..,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x2=…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2400" spc="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6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52450" indent="-342900">
              <a:lnSpc>
                <a:spcPct val="100000"/>
              </a:lnSpc>
              <a:spcBef>
                <a:spcPts val="450"/>
              </a:spcBef>
              <a:buSzPct val="75000"/>
              <a:buFontTx/>
              <a:buChar char="-"/>
              <a:tabLst>
                <a:tab pos="438150" algn="l"/>
              </a:tabLst>
            </a:pPr>
            <a:r>
              <a:rPr lang="en-US"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Delta </a:t>
            </a:r>
            <a:r>
              <a:rPr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sz="2400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3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kép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52450" indent="-342900">
              <a:lnSpc>
                <a:spcPct val="100000"/>
              </a:lnSpc>
              <a:spcBef>
                <a:spcPts val="450"/>
              </a:spcBef>
              <a:buSzPct val="75000"/>
              <a:buFontTx/>
              <a:buChar char="-"/>
              <a:tabLst>
                <a:tab pos="438150" algn="l"/>
              </a:tabLst>
            </a:pPr>
            <a:r>
              <a:rPr lang="en-US"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Delta </a:t>
            </a:r>
            <a:r>
              <a:rPr sz="2400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&lt;0</a:t>
            </a:r>
            <a:r>
              <a:rPr sz="2400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sz="2400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sz="2400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vô </a:t>
            </a:r>
            <a:r>
              <a:rPr sz="2400" spc="3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220657"/>
            <a:ext cx="53022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sz="4400" spc="-11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4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bject 5"/>
          <p:cNvSpPr txBox="1"/>
          <p:nvPr/>
        </p:nvSpPr>
        <p:spPr>
          <a:xfrm>
            <a:off x="1168772" y="1498736"/>
            <a:ext cx="7670427" cy="314547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just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dương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u="sng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u="sng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 S=0,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=1;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u="sng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u="sng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s=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s+i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 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qua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4;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u="sng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u="sng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=i+1;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Quay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2;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u="sng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en-US" sz="2400" i="1" u="sng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</a:t>
            </a:r>
          </a:p>
        </p:txBody>
      </p:sp>
    </p:spTree>
    <p:extLst>
      <p:ext uri="{BB962C8B-B14F-4D97-AF65-F5344CB8AC3E}">
        <p14:creationId xmlns:p14="http://schemas.microsoft.com/office/powerpoint/2010/main" val="24874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21953"/>
            <a:ext cx="711879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sz="4000" spc="-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1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sz="4000" spc="-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3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trưng</a:t>
            </a:r>
            <a:r>
              <a:rPr sz="4000" spc="-9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10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sz="40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4000" spc="-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6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543026" y="1270811"/>
            <a:ext cx="7915174" cy="513217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576580" algn="just">
              <a:spcBef>
                <a:spcPts val="300"/>
              </a:spcBef>
            </a:pPr>
            <a:r>
              <a:rPr sz="2400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dữ liệu vào: </a:t>
            </a:r>
            <a:r>
              <a:rPr sz="2400" kern="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thuật xử lý</a:t>
            </a:r>
          </a:p>
          <a:p>
            <a:pPr marL="576580" marR="6985" algn="just">
              <a:spcBef>
                <a:spcPts val="300"/>
              </a:spcBef>
            </a:pPr>
            <a:r>
              <a:rPr sz="2400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dữ </a:t>
            </a:r>
            <a:r>
              <a:rPr sz="2400" i="1" kern="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sz="2400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i="1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của việc thực hiện giải thuật,  DL ra có quan hệ xác định với DL vào</a:t>
            </a:r>
          </a:p>
          <a:p>
            <a:pPr marL="576580" marR="6985" algn="just">
              <a:spcBef>
                <a:spcPts val="300"/>
              </a:spcBef>
            </a:pPr>
            <a:r>
              <a:rPr sz="2400" i="1" kern="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sz="2400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(Precision)</a:t>
            </a:r>
            <a:r>
              <a:rPr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6580" marR="10795" algn="just">
              <a:spcBef>
                <a:spcPts val="300"/>
              </a:spcBef>
            </a:pP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(Finiteness)</a:t>
            </a:r>
            <a:r>
              <a:rPr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hữu </a:t>
            </a:r>
            <a:r>
              <a:rPr sz="2400" kern="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thuật dừng lại và cho  kết quả</a:t>
            </a:r>
          </a:p>
          <a:p>
            <a:pPr marL="576580" marR="5080" algn="just">
              <a:spcBef>
                <a:spcPts val="300"/>
              </a:spcBef>
            </a:pP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(Uniqueness)</a:t>
            </a:r>
            <a:r>
              <a:rPr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endParaRPr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6580" marR="7620" algn="just">
              <a:spcBef>
                <a:spcPts val="300"/>
              </a:spcBef>
            </a:pPr>
            <a:r>
              <a:rPr sz="2400" i="1" kern="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sz="2400" i="1" kern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kern="0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quát</a:t>
            </a:r>
            <a:r>
              <a:rPr lang="en-US"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(Generality)</a:t>
            </a:r>
            <a:r>
              <a:rPr sz="2400" i="1" kern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kern="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sz="2400" kern="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kern="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kern="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endParaRPr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</a:t>
            </a:r>
            <a:r>
              <a:rPr sz="4000" spc="-4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4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sz="4000" spc="-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sz="4000" spc="-4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3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sz="40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4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CTDL</a:t>
            </a:r>
            <a:r>
              <a:rPr sz="4000" spc="-5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2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4000" spc="-7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GT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902" y="1692818"/>
            <a:ext cx="8444156" cy="194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1750" indent="-342900" algn="just">
              <a:lnSpc>
                <a:spcPct val="1201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  <a:tab pos="1124585" algn="l"/>
                <a:tab pos="1831339" algn="l"/>
                <a:tab pos="2366645" algn="l"/>
                <a:tab pos="3058795" algn="l"/>
                <a:tab pos="3532504" algn="l"/>
                <a:tab pos="4222115" algn="l"/>
                <a:tab pos="5133340" algn="l"/>
                <a:tab pos="5520055" algn="l"/>
                <a:tab pos="6092190" algn="l"/>
                <a:tab pos="6987540" algn="l"/>
              </a:tabLst>
            </a:pP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ột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marR="30480" indent="-342900" algn="just">
              <a:lnSpc>
                <a:spcPct val="120100"/>
              </a:lnSpc>
              <a:spcBef>
                <a:spcPts val="59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thuật là mã lệnh xử lý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sẵn</a:t>
            </a:r>
            <a:r>
              <a:rPr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bộ nhớ và tạo ra dữ liệu mới</a:t>
            </a:r>
          </a:p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thuật qui định cấu trúc dữ liệu và ngược lại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1756" y="4184760"/>
            <a:ext cx="7924800" cy="521970"/>
          </a:xfrm>
          <a:prstGeom prst="rect">
            <a:avLst/>
          </a:prstGeom>
          <a:solidFill>
            <a:srgbClr val="33CCCC"/>
          </a:solidFill>
        </p:spPr>
        <p:txBody>
          <a:bodyPr vert="horz" wrap="square" lIns="0" tIns="4699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370"/>
              </a:spcBef>
            </a:pPr>
            <a:r>
              <a:rPr sz="2800" b="1" spc="85" dirty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sz="28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trúc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FF0000"/>
                </a:solidFill>
                <a:latin typeface="Arial"/>
                <a:cs typeface="Arial"/>
              </a:rPr>
              <a:t>dữ</a:t>
            </a:r>
            <a:r>
              <a:rPr sz="2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FF0000"/>
                </a:solidFill>
                <a:latin typeface="Arial"/>
                <a:cs typeface="Arial"/>
              </a:rPr>
              <a:t>liệu</a:t>
            </a:r>
            <a:r>
              <a:rPr sz="2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sz="2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40" dirty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sz="28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8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sz="28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trình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</a:t>
            </a:r>
            <a:r>
              <a:rPr sz="4000" spc="-4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4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sz="4000" spc="-8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sz="4000" spc="-4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3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sz="4000" spc="-6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4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CTDL</a:t>
            </a:r>
            <a:r>
              <a:rPr sz="4000" spc="-5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2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4000" spc="-7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000" spc="-3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GT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bject 3"/>
          <p:cNvSpPr txBox="1"/>
          <p:nvPr/>
        </p:nvSpPr>
        <p:spPr>
          <a:xfrm>
            <a:off x="1005242" y="1640819"/>
            <a:ext cx="7178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Clr>
                <a:srgbClr val="003366"/>
              </a:buClr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Ví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FF0000"/>
                </a:solidFill>
                <a:latin typeface="Arial"/>
                <a:cs typeface="Arial"/>
              </a:rPr>
              <a:t>dụ:</a:t>
            </a:r>
            <a:r>
              <a:rPr sz="28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Bài</a:t>
            </a:r>
            <a:r>
              <a:rPr sz="28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toán</a:t>
            </a:r>
            <a:r>
              <a:rPr sz="2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tìm</a:t>
            </a:r>
            <a:r>
              <a:rPr sz="28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C00000"/>
                </a:solidFill>
                <a:latin typeface="Arial"/>
                <a:cs typeface="Arial"/>
              </a:rPr>
              <a:t>của</a:t>
            </a:r>
            <a:r>
              <a:rPr sz="28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4</a:t>
            </a:r>
            <a:r>
              <a:rPr sz="28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C00000"/>
                </a:solidFill>
                <a:latin typeface="Arial"/>
                <a:cs typeface="Arial"/>
              </a:rPr>
              <a:t>số</a:t>
            </a:r>
            <a:r>
              <a:rPr sz="28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C00000"/>
                </a:solidFill>
                <a:latin typeface="Arial"/>
                <a:cs typeface="Arial"/>
              </a:rPr>
              <a:t>nguyên</a:t>
            </a:r>
            <a:endParaRPr sz="28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914400" y="2269196"/>
            <a:ext cx="3484879" cy="328295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20"/>
              </a:spcBef>
            </a:pPr>
            <a:r>
              <a:rPr sz="18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Cách</a:t>
            </a:r>
            <a:r>
              <a:rPr sz="1800" b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1: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120"/>
              </a:spcBef>
            </a:pP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Dữ </a:t>
            </a:r>
            <a:r>
              <a:rPr sz="1800" b="1" spc="50" dirty="0">
                <a:solidFill>
                  <a:srgbClr val="C00000"/>
                </a:solidFill>
                <a:latin typeface="Arial"/>
                <a:cs typeface="Arial"/>
              </a:rPr>
              <a:t>liệu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được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lưu trữ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bởi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4 </a:t>
            </a:r>
            <a:r>
              <a:rPr sz="1800" b="1" spc="50" dirty="0">
                <a:solidFill>
                  <a:srgbClr val="C00000"/>
                </a:solidFill>
                <a:latin typeface="Arial"/>
                <a:cs typeface="Arial"/>
              </a:rPr>
              <a:t>biến </a:t>
            </a:r>
            <a:r>
              <a:rPr sz="1800" b="1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C00000"/>
                </a:solidFill>
                <a:latin typeface="Arial"/>
                <a:cs typeface="Arial"/>
              </a:rPr>
              <a:t>độc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C00000"/>
                </a:solidFill>
                <a:latin typeface="Arial"/>
                <a:cs typeface="Arial"/>
              </a:rPr>
              <a:t>lập: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a,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b,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c,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d.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469900" marR="585470" indent="-457200" algn="just">
              <a:lnSpc>
                <a:spcPts val="3279"/>
              </a:lnSpc>
              <a:spcBef>
                <a:spcPts val="295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Khi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đó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50" dirty="0">
                <a:solidFill>
                  <a:srgbClr val="C00000"/>
                </a:solidFill>
                <a:latin typeface="Arial"/>
                <a:cs typeface="Arial"/>
              </a:rPr>
              <a:t>giải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thuật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như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sau: </a:t>
            </a:r>
            <a:r>
              <a:rPr sz="1800" b="1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a;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469900" marR="930275" algn="just">
              <a:lnSpc>
                <a:spcPts val="3279"/>
              </a:lnSpc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(max&lt;b)</a:t>
            </a: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b; </a:t>
            </a:r>
            <a:r>
              <a:rPr sz="1800" b="1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if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(max&lt;c) max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c; </a:t>
            </a:r>
            <a:r>
              <a:rPr sz="1800" b="1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(max&lt;d)</a:t>
            </a: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d;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101516" y="2298600"/>
            <a:ext cx="3495040" cy="280035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Cách</a:t>
            </a:r>
            <a:r>
              <a:rPr sz="1800" b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2:</a:t>
            </a:r>
            <a:endParaRPr sz="1800" dirty="0">
              <a:latin typeface="Arial"/>
              <a:cs typeface="Arial"/>
            </a:endParaRPr>
          </a:p>
          <a:p>
            <a:pPr marL="12700" marR="68580">
              <a:lnSpc>
                <a:spcPct val="100000"/>
              </a:lnSpc>
              <a:spcBef>
                <a:spcPts val="1120"/>
              </a:spcBef>
            </a:pP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Dữ </a:t>
            </a:r>
            <a:r>
              <a:rPr sz="1800" b="1" spc="50" dirty="0">
                <a:solidFill>
                  <a:srgbClr val="C00000"/>
                </a:solidFill>
                <a:latin typeface="Arial"/>
                <a:cs typeface="Arial"/>
              </a:rPr>
              <a:t>liệu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được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lưu trữ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bởi </a:t>
            </a:r>
            <a:r>
              <a:rPr sz="1800" b="1" spc="40" dirty="0">
                <a:solidFill>
                  <a:srgbClr val="C00000"/>
                </a:solidFill>
                <a:latin typeface="Arial"/>
                <a:cs typeface="Arial"/>
              </a:rPr>
              <a:t>mảng </a:t>
            </a:r>
            <a:r>
              <a:rPr sz="1800" b="1" spc="-4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A[4] có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4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45" dirty="0">
                <a:solidFill>
                  <a:srgbClr val="C00000"/>
                </a:solidFill>
                <a:latin typeface="Arial"/>
                <a:cs typeface="Arial"/>
              </a:rPr>
              <a:t>phần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tử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469900" marR="595630" indent="-457200">
              <a:lnSpc>
                <a:spcPts val="3279"/>
              </a:lnSpc>
              <a:spcBef>
                <a:spcPts val="295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Khi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đó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50" dirty="0">
                <a:solidFill>
                  <a:srgbClr val="C00000"/>
                </a:solidFill>
                <a:latin typeface="Arial"/>
                <a:cs typeface="Arial"/>
              </a:rPr>
              <a:t>giải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thuật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như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sau: </a:t>
            </a:r>
            <a:r>
              <a:rPr sz="1800" b="1" spc="-48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A[0];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35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1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(i=1;i&lt;4;i++)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(max&lt;A[i])</a:t>
            </a:r>
            <a:r>
              <a:rPr sz="1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max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A[i];</a:t>
            </a:r>
            <a:endParaRPr sz="180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7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1005242" y="1680092"/>
            <a:ext cx="7817859" cy="395775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2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sz="2400" b="1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sz="2400" b="1" spc="-3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sz="2400" b="1" spc="-4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42900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-3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sz="2400" b="1" spc="-3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9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sz="2400" b="1" spc="-3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</a:t>
            </a:r>
            <a:endParaRPr lang="en-US" sz="2400" b="1" spc="35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42900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42900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sz="2400" b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sz="2400" b="1" spc="-3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9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sz="2400" b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marR="30480">
              <a:lnSpc>
                <a:spcPct val="119800"/>
              </a:lnSpc>
              <a:spcBef>
                <a:spcPts val="610"/>
              </a:spcBef>
            </a:pPr>
            <a:r>
              <a:rPr lang="en-US" sz="2400" spc="-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sz="2400" i="1" spc="-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i="1" spc="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</a:t>
            </a:r>
            <a:r>
              <a:rPr sz="2400" i="1" spc="-2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7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15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sz="2400" i="1" spc="-2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8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5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16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sz="2400" i="1" spc="-4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9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 </a:t>
            </a:r>
            <a:r>
              <a:rPr sz="2400" i="1" spc="-65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sz="2400" i="1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6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sz="2400" i="1" spc="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6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5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i="1" spc="5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400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>
              <a:lnSpc>
                <a:spcPct val="100000"/>
              </a:lnSpc>
              <a:spcBef>
                <a:spcPts val="1180"/>
              </a:spcBef>
            </a:pPr>
            <a:r>
              <a:rPr lang="en-US" sz="2400" spc="-2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sz="2400" i="1" spc="-2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Thường</a:t>
            </a:r>
            <a:r>
              <a:rPr sz="2400" i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1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5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6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sz="2400" i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i="1" spc="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sz="2400" i="1" spc="-3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85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i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i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2400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2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1005242" y="1479642"/>
            <a:ext cx="7817859" cy="4946226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2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sz="2400" b="1" spc="-2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sz="2400" b="1" spc="-35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sz="2400" b="1" spc="-4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endParaRPr lang="en-US" sz="2400" b="1" spc="-1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DE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 ngữ </a:t>
            </a:r>
            <a:r>
              <a:rPr lang="de-DE" altLang="en-US"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 nhiên thông qua các bước được tuần tự liệt kê để biễu diễn thuật toán.</a:t>
            </a:r>
          </a:p>
          <a:p>
            <a:pPr marL="342900" lvl="3" indent="-342900" defTabSz="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DE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 </a:t>
            </a:r>
            <a:r>
              <a:rPr lang="de-DE" altLang="en-US"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điểm:</a:t>
            </a:r>
          </a:p>
          <a:p>
            <a:pPr lvl="4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Đơn </a:t>
            </a:r>
            <a:r>
              <a:rPr lang="de-DE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giản, không cần kiến thức về </a:t>
            </a: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</a:t>
            </a:r>
            <a:r>
              <a:rPr lang="de-DE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 diễn (mã giả, lưu đồ,...)</a:t>
            </a:r>
          </a:p>
          <a:p>
            <a:pPr marL="342900" lvl="3" indent="-342900" defTabSz="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de-DE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 </a:t>
            </a:r>
            <a:r>
              <a:rPr lang="de-DE" altLang="en-US" sz="24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điểm:</a:t>
            </a:r>
          </a:p>
          <a:p>
            <a:pPr lvl="4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Dài </a:t>
            </a:r>
            <a:r>
              <a:rPr lang="de-DE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dòng, không cấu trúc.</a:t>
            </a:r>
          </a:p>
          <a:p>
            <a:pPr lvl="4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Đôi </a:t>
            </a:r>
            <a:r>
              <a:rPr lang="de-DE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lúc khó hiểu, không diễn đạt được thuật toán.</a:t>
            </a:r>
            <a:endParaRPr lang="en-US" alt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42900">
              <a:lnSpc>
                <a:spcPct val="100000"/>
              </a:lnSpc>
              <a:spcBef>
                <a:spcPts val="12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1005242" y="1479642"/>
            <a:ext cx="7817859" cy="978473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2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b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b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</a:t>
            </a:r>
            <a:endParaRPr lang="en-US" sz="2400" b="1" spc="-1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13790" y="2124904"/>
            <a:ext cx="7942262" cy="852260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hệ thống các nút, cung hình dạng khác nhau thể hiện các chức năng khác nhau.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1175716" y="3103377"/>
            <a:ext cx="6788150" cy="3627438"/>
            <a:chOff x="1021" y="1480"/>
            <a:chExt cx="4276" cy="2285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117" y="1624"/>
              <a:ext cx="1008" cy="304"/>
            </a:xfrm>
            <a:prstGeom prst="rect">
              <a:avLst/>
            </a:prstGeom>
            <a:solidFill>
              <a:srgbClr val="97FF97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2400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1069" y="2707"/>
              <a:ext cx="1200" cy="420"/>
            </a:xfrm>
            <a:prstGeom prst="flowChartDecision">
              <a:avLst/>
            </a:prstGeom>
            <a:solidFill>
              <a:srgbClr val="97FF97"/>
            </a:solidFill>
            <a:ln w="25400" algn="ctr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2653" y="1624"/>
              <a:ext cx="1056" cy="304"/>
            </a:xfrm>
            <a:prstGeom prst="flowChartPredefinedProcess">
              <a:avLst/>
            </a:prstGeom>
            <a:solidFill>
              <a:srgbClr val="97FF97"/>
            </a:solidFill>
            <a:ln w="25400" algn="ctr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2400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189" y="1624"/>
              <a:ext cx="1104" cy="304"/>
            </a:xfrm>
            <a:prstGeom prst="flowChartInputOutput">
              <a:avLst/>
            </a:prstGeom>
            <a:solidFill>
              <a:srgbClr val="97FF97"/>
            </a:solidFill>
            <a:ln w="25400" algn="ctr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de-DE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3479" y="2750"/>
              <a:ext cx="672" cy="346"/>
            </a:xfrm>
            <a:prstGeom prst="flowChartTerminator">
              <a:avLst/>
            </a:prstGeom>
            <a:solidFill>
              <a:srgbClr val="97FF97"/>
            </a:solidFill>
            <a:ln w="25400" algn="ctr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2000" b="1">
                  <a:solidFill>
                    <a:srgbClr val="FF0000"/>
                  </a:solidFill>
                </a:rPr>
                <a:t>Begin</a:t>
              </a:r>
            </a:p>
          </p:txBody>
        </p:sp>
        <p:sp>
          <p:nvSpPr>
            <p:cNvPr id="17" name="AutoShape 9"/>
            <p:cNvSpPr>
              <a:spLocks noChangeArrowheads="1"/>
            </p:cNvSpPr>
            <p:nvPr/>
          </p:nvSpPr>
          <p:spPr bwMode="auto">
            <a:xfrm>
              <a:off x="4381" y="2916"/>
              <a:ext cx="720" cy="319"/>
            </a:xfrm>
            <a:prstGeom prst="flowChartTerminator">
              <a:avLst/>
            </a:prstGeom>
            <a:solidFill>
              <a:srgbClr val="97FF97"/>
            </a:solidFill>
            <a:ln w="25400" algn="ctr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End</a:t>
              </a:r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1121" y="2152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Thực hiện A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729" y="2152"/>
              <a:ext cx="8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Gọi hàm A</a:t>
              </a:r>
            </a:p>
          </p:txBody>
        </p:sp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4093" y="2152"/>
              <a:ext cx="1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Vào / Ra dữ liệu</a:t>
              </a:r>
            </a:p>
          </p:txBody>
        </p:sp>
        <p:grpSp>
          <p:nvGrpSpPr>
            <p:cNvPr id="21" name="Group 13"/>
            <p:cNvGrpSpPr>
              <a:grpSpLocks/>
            </p:cNvGrpSpPr>
            <p:nvPr/>
          </p:nvGrpSpPr>
          <p:grpSpPr bwMode="auto">
            <a:xfrm>
              <a:off x="1597" y="1480"/>
              <a:ext cx="0" cy="624"/>
              <a:chOff x="1680" y="1488"/>
              <a:chExt cx="0" cy="624"/>
            </a:xfrm>
          </p:grpSpPr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1680" y="148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>
                <a:off x="1680" y="196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6"/>
            <p:cNvGrpSpPr>
              <a:grpSpLocks/>
            </p:cNvGrpSpPr>
            <p:nvPr/>
          </p:nvGrpSpPr>
          <p:grpSpPr bwMode="auto">
            <a:xfrm>
              <a:off x="3181" y="1480"/>
              <a:ext cx="0" cy="624"/>
              <a:chOff x="1680" y="1488"/>
              <a:chExt cx="0" cy="624"/>
            </a:xfrm>
          </p:grpSpPr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>
                <a:off x="1680" y="148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1680" y="196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4717" y="1480"/>
              <a:ext cx="0" cy="624"/>
              <a:chOff x="1680" y="1488"/>
              <a:chExt cx="0" cy="624"/>
            </a:xfrm>
          </p:grpSpPr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>
                <a:off x="1680" y="148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>
                <a:off x="1680" y="196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645" y="248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657" y="312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15" y="304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4765" y="26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253" y="2924"/>
              <a:ext cx="372" cy="460"/>
            </a:xfrm>
            <a:custGeom>
              <a:avLst/>
              <a:gdLst>
                <a:gd name="T0" fmla="*/ 0 w 372"/>
                <a:gd name="T1" fmla="*/ 0 h 460"/>
                <a:gd name="T2" fmla="*/ 372 w 372"/>
                <a:gd name="T3" fmla="*/ 0 h 460"/>
                <a:gd name="T4" fmla="*/ 372 w 372"/>
                <a:gd name="T5" fmla="*/ 460 h 4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2" h="460">
                  <a:moveTo>
                    <a:pt x="0" y="0"/>
                  </a:moveTo>
                  <a:lnTo>
                    <a:pt x="372" y="0"/>
                  </a:lnTo>
                  <a:lnTo>
                    <a:pt x="372" y="46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1021" y="3457"/>
              <a:ext cx="15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Điều kiện rẽ nhánh B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217" y="2632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Đúng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1697" y="3073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Sai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3425" y="3361"/>
              <a:ext cx="18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/>
                <a:t>Nút giới hạn bắt đầu / kết thúc chương trình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0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1005242" y="1479642"/>
            <a:ext cx="7817859" cy="978473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2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b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b="1" spc="-1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</a:t>
            </a:r>
            <a:endParaRPr lang="en-US" sz="2400" b="1" spc="-1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9" name="Group 27"/>
          <p:cNvGrpSpPr>
            <a:grpSpLocks/>
          </p:cNvGrpSpPr>
          <p:nvPr/>
        </p:nvGrpSpPr>
        <p:grpSpPr bwMode="auto">
          <a:xfrm>
            <a:off x="1414083" y="1136571"/>
            <a:ext cx="7273925" cy="5111750"/>
            <a:chOff x="1578" y="482"/>
            <a:chExt cx="4173" cy="3674"/>
          </a:xfrm>
        </p:grpSpPr>
        <p:sp>
          <p:nvSpPr>
            <p:cNvPr id="40" name="Oval 4"/>
            <p:cNvSpPr>
              <a:spLocks noChangeArrowheads="1"/>
            </p:cNvSpPr>
            <p:nvPr/>
          </p:nvSpPr>
          <p:spPr bwMode="auto">
            <a:xfrm>
              <a:off x="1624" y="482"/>
              <a:ext cx="68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Bắt đầu</a:t>
              </a:r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3075" y="527"/>
              <a:ext cx="95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max </a:t>
              </a:r>
              <a:r>
                <a:rPr lang="en-US" altLang="en-US" sz="2000">
                  <a:solidFill>
                    <a:schemeClr val="bg1"/>
                  </a:solidFill>
                </a:rPr>
                <a:t>= 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" name="AutoShape 6"/>
            <p:cNvSpPr>
              <a:spLocks noChangeArrowheads="1"/>
            </p:cNvSpPr>
            <p:nvPr/>
          </p:nvSpPr>
          <p:spPr bwMode="auto">
            <a:xfrm>
              <a:off x="1624" y="1843"/>
              <a:ext cx="862" cy="772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i&lt;n</a:t>
              </a: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1578" y="1344"/>
              <a:ext cx="95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i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 </a:t>
              </a:r>
              <a:r>
                <a:rPr lang="en-US" altLang="en-US" sz="2000">
                  <a:solidFill>
                    <a:schemeClr val="bg1"/>
                  </a:solidFill>
                </a:rPr>
                <a:t>= 1</a:t>
              </a:r>
              <a:endParaRPr lang="en-US" altLang="en-US" sz="2000" baseline="-25000">
                <a:solidFill>
                  <a:schemeClr val="bg1"/>
                </a:solidFill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3212" y="2069"/>
              <a:ext cx="113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max  </a:t>
              </a:r>
              <a:r>
                <a:rPr lang="en-US" altLang="en-US" sz="2000">
                  <a:solidFill>
                    <a:schemeClr val="bg1"/>
                  </a:solidFill>
                </a:rPr>
                <a:t>là lớn nhất</a:t>
              </a: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5070" y="2024"/>
              <a:ext cx="68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Kết thúc</a:t>
              </a:r>
            </a:p>
          </p:txBody>
        </p:sp>
        <p:sp>
          <p:nvSpPr>
            <p:cNvPr id="46" name="AutoShape 10"/>
            <p:cNvSpPr>
              <a:spLocks noChangeArrowheads="1"/>
            </p:cNvSpPr>
            <p:nvPr/>
          </p:nvSpPr>
          <p:spPr bwMode="auto">
            <a:xfrm>
              <a:off x="1624" y="2841"/>
              <a:ext cx="862" cy="772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max</a:t>
              </a:r>
              <a:r>
                <a:rPr lang="en-US" altLang="en-US" sz="2000">
                  <a:solidFill>
                    <a:schemeClr val="bg1"/>
                  </a:solidFill>
                </a:rPr>
                <a:t> &lt; 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i</a:t>
              </a: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1578" y="3884"/>
              <a:ext cx="95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i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 </a:t>
              </a:r>
              <a:r>
                <a:rPr lang="en-US" altLang="en-US" sz="2000">
                  <a:solidFill>
                    <a:schemeClr val="bg1"/>
                  </a:solidFill>
                </a:rPr>
                <a:t>= i+1</a:t>
              </a:r>
              <a:endParaRPr lang="en-US" altLang="en-US" sz="2000" baseline="-25000">
                <a:solidFill>
                  <a:schemeClr val="bg1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3256" y="3113"/>
              <a:ext cx="113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</a:rPr>
                <a:t>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max </a:t>
              </a:r>
              <a:r>
                <a:rPr lang="en-US" altLang="en-US" sz="2000">
                  <a:solidFill>
                    <a:schemeClr val="bg1"/>
                  </a:solidFill>
                </a:rPr>
                <a:t>=a</a:t>
              </a:r>
              <a:r>
                <a:rPr lang="en-US" altLang="en-US" sz="2000" baseline="-25000">
                  <a:solidFill>
                    <a:schemeClr val="bg1"/>
                  </a:solidFill>
                </a:rPr>
                <a:t>i</a:t>
              </a:r>
            </a:p>
          </p:txBody>
        </p:sp>
        <p:cxnSp>
          <p:nvCxnSpPr>
            <p:cNvPr id="49" name="AutoShape 13"/>
            <p:cNvCxnSpPr>
              <a:cxnSpLocks noChangeShapeType="1"/>
              <a:stCxn id="40" idx="6"/>
              <a:endCxn id="41" idx="1"/>
            </p:cNvCxnSpPr>
            <p:nvPr/>
          </p:nvCxnSpPr>
          <p:spPr bwMode="auto">
            <a:xfrm flipV="1">
              <a:off x="2305" y="663"/>
              <a:ext cx="770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"/>
            <p:cNvCxnSpPr>
              <a:cxnSpLocks noChangeShapeType="1"/>
              <a:stCxn id="41" idx="2"/>
              <a:endCxn id="43" idx="0"/>
            </p:cNvCxnSpPr>
            <p:nvPr/>
          </p:nvCxnSpPr>
          <p:spPr bwMode="auto">
            <a:xfrm rot="5400000">
              <a:off x="2530" y="323"/>
              <a:ext cx="545" cy="1497"/>
            </a:xfrm>
            <a:prstGeom prst="bentConnector3">
              <a:avLst>
                <a:gd name="adj1" fmla="val 4990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5"/>
            <p:cNvCxnSpPr>
              <a:cxnSpLocks noChangeShapeType="1"/>
              <a:stCxn id="43" idx="2"/>
              <a:endCxn id="42" idx="0"/>
            </p:cNvCxnSpPr>
            <p:nvPr/>
          </p:nvCxnSpPr>
          <p:spPr bwMode="auto">
            <a:xfrm>
              <a:off x="2054" y="1616"/>
              <a:ext cx="1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16"/>
            <p:cNvCxnSpPr>
              <a:cxnSpLocks noChangeShapeType="1"/>
              <a:stCxn id="42" idx="2"/>
              <a:endCxn id="46" idx="0"/>
            </p:cNvCxnSpPr>
            <p:nvPr/>
          </p:nvCxnSpPr>
          <p:spPr bwMode="auto">
            <a:xfrm>
              <a:off x="2055" y="2615"/>
              <a:ext cx="0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17"/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 flipH="1">
              <a:off x="2054" y="3613"/>
              <a:ext cx="1" cy="2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18"/>
            <p:cNvCxnSpPr>
              <a:cxnSpLocks noChangeShapeType="1"/>
              <a:stCxn id="47" idx="2"/>
              <a:endCxn id="42" idx="1"/>
            </p:cNvCxnSpPr>
            <p:nvPr/>
          </p:nvCxnSpPr>
          <p:spPr bwMode="auto">
            <a:xfrm rot="16200000" flipV="1">
              <a:off x="875" y="2978"/>
              <a:ext cx="1927" cy="430"/>
            </a:xfrm>
            <a:prstGeom prst="bentConnector4">
              <a:avLst>
                <a:gd name="adj1" fmla="val -7472"/>
                <a:gd name="adj2" fmla="val 14418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19"/>
            <p:cNvCxnSpPr>
              <a:cxnSpLocks noChangeShapeType="1"/>
              <a:stCxn id="42" idx="3"/>
              <a:endCxn id="44" idx="1"/>
            </p:cNvCxnSpPr>
            <p:nvPr/>
          </p:nvCxnSpPr>
          <p:spPr bwMode="auto">
            <a:xfrm flipV="1">
              <a:off x="2486" y="2205"/>
              <a:ext cx="726" cy="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20"/>
            <p:cNvCxnSpPr>
              <a:cxnSpLocks noChangeShapeType="1"/>
              <a:stCxn id="44" idx="3"/>
              <a:endCxn id="45" idx="2"/>
            </p:cNvCxnSpPr>
            <p:nvPr/>
          </p:nvCxnSpPr>
          <p:spPr bwMode="auto">
            <a:xfrm>
              <a:off x="4345" y="2205"/>
              <a:ext cx="725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21"/>
            <p:cNvCxnSpPr>
              <a:cxnSpLocks noChangeShapeType="1"/>
              <a:stCxn id="46" idx="3"/>
              <a:endCxn id="48" idx="1"/>
            </p:cNvCxnSpPr>
            <p:nvPr/>
          </p:nvCxnSpPr>
          <p:spPr bwMode="auto">
            <a:xfrm>
              <a:off x="2486" y="3227"/>
              <a:ext cx="770" cy="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22"/>
            <p:cNvCxnSpPr>
              <a:cxnSpLocks noChangeShapeType="1"/>
              <a:stCxn id="48" idx="2"/>
              <a:endCxn id="47" idx="3"/>
            </p:cNvCxnSpPr>
            <p:nvPr/>
          </p:nvCxnSpPr>
          <p:spPr bwMode="auto">
            <a:xfrm rot="5400000">
              <a:off x="2859" y="3056"/>
              <a:ext cx="635" cy="129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2726" y="2020"/>
              <a:ext cx="194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2032" y="3607"/>
              <a:ext cx="193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61" name="Text Box 25"/>
            <p:cNvSpPr txBox="1">
              <a:spLocks noChangeArrowheads="1"/>
            </p:cNvSpPr>
            <p:nvPr/>
          </p:nvSpPr>
          <p:spPr bwMode="auto">
            <a:xfrm>
              <a:off x="2046" y="2615"/>
              <a:ext cx="20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Đ</a:t>
              </a:r>
            </a:p>
          </p:txBody>
        </p:sp>
        <p:sp>
          <p:nvSpPr>
            <p:cNvPr id="62" name="Text Box 26"/>
            <p:cNvSpPr txBox="1">
              <a:spLocks noChangeArrowheads="1"/>
            </p:cNvSpPr>
            <p:nvPr/>
          </p:nvSpPr>
          <p:spPr bwMode="auto">
            <a:xfrm>
              <a:off x="2763" y="3022"/>
              <a:ext cx="20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Đ</a:t>
              </a:r>
            </a:p>
          </p:txBody>
        </p:sp>
      </p:grpSp>
      <p:sp>
        <p:nvSpPr>
          <p:cNvPr id="63" name="Text Box 28"/>
          <p:cNvSpPr txBox="1">
            <a:spLocks noChangeArrowheads="1"/>
          </p:cNvSpPr>
          <p:nvPr/>
        </p:nvSpPr>
        <p:spPr bwMode="auto">
          <a:xfrm>
            <a:off x="5859706" y="1718494"/>
            <a:ext cx="27368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 dirty="0" err="1">
                <a:solidFill>
                  <a:schemeClr val="accent2"/>
                </a:solidFill>
              </a:rPr>
              <a:t>Tìm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phần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tử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mang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giá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trị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lớn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nhất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trong</a:t>
            </a:r>
            <a:r>
              <a:rPr lang="en-US" altLang="en-US" sz="2400" i="1" dirty="0">
                <a:solidFill>
                  <a:schemeClr val="accent2"/>
                </a:solidFill>
              </a:rPr>
              <a:t>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mảng</a:t>
            </a:r>
            <a:endParaRPr lang="en-US" alt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13478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835098" y="2232029"/>
            <a:ext cx="8569325" cy="3635371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4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 ngữ tựa ngôn ngữ lập trình:</a:t>
            </a: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cấu trúc chuẩn hóa, chẳng hạn tựa Pascal, C.</a:t>
            </a: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các ký hiệu toán học, biến, hàm.</a:t>
            </a:r>
          </a:p>
          <a:p>
            <a:pPr algn="just">
              <a:spcBef>
                <a:spcPct val="4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 điểm:</a:t>
            </a: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Đỡ cồng kềnh hơn lưu đồ khối.</a:t>
            </a:r>
          </a:p>
          <a:p>
            <a:pPr algn="just">
              <a:spcBef>
                <a:spcPct val="4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 điểm:</a:t>
            </a: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trực quan bằng lưu đồ khối.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447800"/>
            <a:ext cx="8470035" cy="483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1" hangingPunct="1"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US" altLang="en-US" sz="2800" b="1" dirty="0" err="1" smtClean="0">
                <a:solidFill>
                  <a:srgbClr val="002060"/>
                </a:solidFill>
              </a:rPr>
              <a:t>Nội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dung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môn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học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(</a:t>
            </a:r>
            <a:r>
              <a:rPr lang="en-US" altLang="en-US" sz="2800" dirty="0" smtClean="0">
                <a:solidFill>
                  <a:srgbClr val="FF0000"/>
                </a:solidFill>
              </a:rPr>
              <a:t>1/2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)</a:t>
            </a:r>
          </a:p>
          <a:p>
            <a:pPr lvl="0" algn="just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dirty="0" smtClean="0">
                <a:solidFill>
                  <a:srgbClr val="C00000"/>
                </a:solidFill>
              </a:rPr>
              <a:t>-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Trang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cho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sinh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những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kiến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thức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cơ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bản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533400" indent="-533400" algn="l" eaLnBrk="1" hangingPunct="1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en-US" sz="2500" i="1" dirty="0" err="1" smtClean="0">
                <a:solidFill>
                  <a:srgbClr val="C00000"/>
                </a:solidFill>
              </a:rPr>
              <a:t>Cấu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trúc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dữ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liệu</a:t>
            </a:r>
            <a:r>
              <a:rPr lang="en-US" altLang="en-US" sz="2500" i="1" dirty="0">
                <a:solidFill>
                  <a:srgbClr val="C00000"/>
                </a:solidFill>
              </a:rPr>
              <a:t> 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(CTDL) &amp;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.</a:t>
            </a:r>
          </a:p>
          <a:p>
            <a:pPr marL="533400" indent="-533400" algn="l" eaLnBrk="1" hangingPunct="1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en-US" sz="2500" i="1" dirty="0" err="1" smtClean="0">
                <a:solidFill>
                  <a:srgbClr val="C00000"/>
                </a:solidFill>
              </a:rPr>
              <a:t>Một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toán</a:t>
            </a:r>
            <a:r>
              <a:rPr lang="en-US" altLang="en-US" sz="2500" i="1" dirty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kiến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và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sz="25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500" i="1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sz="2500" i="1" dirty="0">
                <a:solidFill>
                  <a:srgbClr val="C00000"/>
                </a:solidFill>
              </a:rPr>
              <a:t>:</a:t>
            </a:r>
            <a:endParaRPr lang="en-US" altLang="en-US" sz="2500" i="1" dirty="0" smtClean="0">
              <a:solidFill>
                <a:srgbClr val="C00000"/>
              </a:solidFill>
            </a:endParaRPr>
          </a:p>
          <a:p>
            <a:pPr marL="566738" lvl="6" indent="-301625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500" dirty="0" smtClean="0">
                <a:solidFill>
                  <a:srgbClr val="C00000"/>
                </a:solidFill>
              </a:rPr>
              <a:t>Interchange Sort, Selection Sort, Bubble Sort, Insertion Sort.</a:t>
            </a:r>
          </a:p>
          <a:p>
            <a:pPr marL="566738" lvl="4" indent="-301625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500" dirty="0" smtClean="0">
                <a:solidFill>
                  <a:srgbClr val="C00000"/>
                </a:solidFill>
              </a:rPr>
              <a:t>Shaker Sort, Shell Sort, Heap Sort.</a:t>
            </a:r>
          </a:p>
          <a:p>
            <a:pPr marL="566738" lvl="4" indent="-301625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500" dirty="0" smtClean="0">
                <a:solidFill>
                  <a:srgbClr val="C00000"/>
                </a:solidFill>
              </a:rPr>
              <a:t>Quick Sort,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MergeSort</a:t>
            </a:r>
            <a:r>
              <a:rPr lang="en-US" altLang="en-US" sz="2500" dirty="0" smtClean="0">
                <a:solidFill>
                  <a:srgbClr val="C00000"/>
                </a:solidFill>
              </a:rPr>
              <a:t>, Radix Sort.</a:t>
            </a:r>
          </a:p>
          <a:p>
            <a:pPr marL="342900" lvl="4" indent="-342900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en-US" sz="2500" dirty="0" err="1" smtClean="0">
                <a:solidFill>
                  <a:srgbClr val="C00000"/>
                </a:solidFill>
              </a:rPr>
              <a:t>Cấu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trúc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dữ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liệu</a:t>
            </a:r>
            <a:r>
              <a:rPr lang="en-US" altLang="en-US" sz="2500" dirty="0" smtClean="0">
                <a:solidFill>
                  <a:srgbClr val="C00000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en-US" sz="2800" kern="0" dirty="0" smtClean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13478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03505" y="2182602"/>
            <a:ext cx="8569325" cy="4479537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ước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1.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“=” (A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B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3. So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“==”, “!=”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4.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 </a:t>
            </a:r>
            <a:r>
              <a:rPr lang="en-US" altLang="en-US" sz="2400" b="1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b="1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en-US" sz="2400" b="1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TT&gt; (&lt;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 </a:t>
            </a:r>
            <a:r>
              <a:rPr lang="en-US" altLang="en-US" sz="2400" b="1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&lt;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 </a:t>
            </a:r>
            <a:r>
              <a:rPr lang="en-US" altLang="en-US" sz="2400" b="1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&lt;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 &lt;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</a:t>
            </a:r>
            <a:r>
              <a:rPr lang="en-US" altLang="en-US" sz="2400" b="1" i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032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13478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85670" y="2172517"/>
            <a:ext cx="8569325" cy="4299151"/>
          </a:xfrm>
          <a:prstGeom prst="rect">
            <a:avLst/>
          </a:prstGeom>
        </p:spPr>
        <p:txBody>
          <a:bodyPr vert="horz" lIns="101882" tIns="50941" rIns="101882" bIns="50941">
            <a:normAutofit lnSpcReduction="10000"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altLang="en-US" dirty="0" smtClean="0">
                <a:solidFill>
                  <a:srgbClr val="C00000"/>
                </a:solidFill>
              </a:rPr>
              <a:t>.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		</a:t>
            </a:r>
            <a:r>
              <a:rPr lang="en-US" altLang="en-US" b="1" dirty="0" smtClean="0">
                <a:solidFill>
                  <a:srgbClr val="0000CC"/>
                </a:solidFill>
              </a:rPr>
              <a:t>if</a:t>
            </a:r>
            <a:r>
              <a:rPr lang="en-US" altLang="en-US" dirty="0" smtClean="0"/>
              <a:t> … </a:t>
            </a:r>
            <a:r>
              <a:rPr lang="en-US" altLang="en-US" b="1" dirty="0" smtClean="0">
                <a:solidFill>
                  <a:srgbClr val="0000CC"/>
                </a:solidFill>
              </a:rPr>
              <a:t>then </a:t>
            </a:r>
            <a:r>
              <a:rPr lang="en-US" altLang="en-US" dirty="0" smtClean="0"/>
              <a:t>… [</a:t>
            </a:r>
            <a:r>
              <a:rPr lang="en-US" altLang="en-US" b="1" dirty="0" smtClean="0">
                <a:solidFill>
                  <a:srgbClr val="0000CC"/>
                </a:solidFill>
              </a:rPr>
              <a:t>else </a:t>
            </a:r>
            <a:r>
              <a:rPr lang="en-US" altLang="en-US" dirty="0" smtClean="0"/>
              <a:t>…] </a:t>
            </a:r>
            <a:r>
              <a:rPr lang="en-US" altLang="en-US" b="1" dirty="0" smtClean="0">
                <a:solidFill>
                  <a:srgbClr val="0000CC"/>
                </a:solidFill>
              </a:rPr>
              <a:t>fi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Vòng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		</a:t>
            </a:r>
            <a:r>
              <a:rPr lang="en-US" altLang="en-US" b="1" dirty="0" smtClean="0">
                <a:solidFill>
                  <a:srgbClr val="0000CC"/>
                </a:solidFill>
              </a:rPr>
              <a:t>while </a:t>
            </a:r>
            <a:r>
              <a:rPr lang="en-US" altLang="en-US" dirty="0" smtClean="0"/>
              <a:t>… </a:t>
            </a:r>
            <a:r>
              <a:rPr lang="en-US" altLang="en-US" b="1" dirty="0" smtClean="0">
                <a:solidFill>
                  <a:srgbClr val="0000CC"/>
                </a:solidFill>
              </a:rPr>
              <a:t>do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		</a:t>
            </a:r>
            <a:r>
              <a:rPr lang="en-US" altLang="en-US" b="1" dirty="0" smtClean="0">
                <a:solidFill>
                  <a:srgbClr val="0000CC"/>
                </a:solidFill>
              </a:rPr>
              <a:t>do </a:t>
            </a:r>
            <a:r>
              <a:rPr lang="en-US" altLang="en-US" dirty="0" smtClean="0"/>
              <a:t>… </a:t>
            </a:r>
            <a:r>
              <a:rPr lang="en-US" altLang="en-US" b="1" dirty="0" smtClean="0">
                <a:solidFill>
                  <a:srgbClr val="0000CC"/>
                </a:solidFill>
              </a:rPr>
              <a:t>while </a:t>
            </a:r>
            <a:r>
              <a:rPr lang="en-US" altLang="en-US" dirty="0" smtClean="0"/>
              <a:t>(…)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		</a:t>
            </a:r>
            <a:r>
              <a:rPr lang="en-US" altLang="en-US" b="1" dirty="0" smtClean="0">
                <a:solidFill>
                  <a:srgbClr val="0000CC"/>
                </a:solidFill>
              </a:rPr>
              <a:t>for </a:t>
            </a:r>
            <a:r>
              <a:rPr lang="en-US" altLang="en-US" dirty="0" smtClean="0"/>
              <a:t>… </a:t>
            </a:r>
            <a:r>
              <a:rPr lang="en-US" altLang="en-US" b="1" dirty="0" smtClean="0">
                <a:solidFill>
                  <a:srgbClr val="0000CC"/>
                </a:solidFill>
              </a:rPr>
              <a:t>do </a:t>
            </a:r>
            <a:r>
              <a:rPr lang="en-US" altLang="en-US" dirty="0" smtClean="0"/>
              <a:t>… </a:t>
            </a:r>
            <a:r>
              <a:rPr lang="en-US" altLang="en-US" b="1" dirty="0" smtClean="0">
                <a:solidFill>
                  <a:srgbClr val="0000CC"/>
                </a:solidFill>
              </a:rPr>
              <a:t>od</a:t>
            </a:r>
            <a:endParaRPr lang="en-US" altLang="en-US" dirty="0" smtClea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b="1" dirty="0" smtClean="0">
                <a:solidFill>
                  <a:srgbClr val="0000CC"/>
                </a:solidFill>
              </a:rPr>
              <a:t>return 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Lời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&lt;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&gt;(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2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13478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96938" y="2352815"/>
            <a:ext cx="8569325" cy="3716161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mảng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Tx/>
              <a:buNone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max</a:t>
            </a:r>
            <a:r>
              <a:rPr lang="en-US" altLang="en-US" sz="2400" dirty="0" smtClean="0">
                <a:solidFill>
                  <a:srgbClr val="C00000"/>
                </a:solidFill>
              </a:rPr>
              <a:t>=a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altLang="en-US" sz="2400" dirty="0" smtClean="0">
                <a:solidFill>
                  <a:srgbClr val="C00000"/>
                </a:solidFill>
              </a:rPr>
              <a:t>;</a:t>
            </a:r>
          </a:p>
          <a:p>
            <a:pPr lvl="1">
              <a:buFontTx/>
              <a:buNone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=1;</a:t>
            </a:r>
          </a:p>
          <a:p>
            <a:pPr lvl="1">
              <a:buFontTx/>
              <a:buNone/>
            </a:pPr>
            <a:r>
              <a:rPr lang="en-US" altLang="en-US" sz="2400" b="1" dirty="0" smtClean="0">
                <a:solidFill>
                  <a:srgbClr val="0000CC"/>
                </a:solidFill>
              </a:rPr>
              <a:t>while </a:t>
            </a:r>
            <a:r>
              <a:rPr lang="en-US" altLang="en-US" sz="2400" dirty="0" smtClean="0">
                <a:solidFill>
                  <a:srgbClr val="C00000"/>
                </a:solidFill>
              </a:rPr>
              <a:t>(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&lt;n)</a:t>
            </a:r>
          </a:p>
          <a:p>
            <a:pPr lvl="1">
              <a:buFontTx/>
              <a:buNone/>
            </a:pPr>
            <a:r>
              <a:rPr lang="en-US" altLang="en-US" sz="2400" dirty="0" smtClean="0"/>
              <a:t>	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if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olidFill>
                  <a:srgbClr val="C00000"/>
                </a:solidFill>
              </a:rPr>
              <a:t>(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max</a:t>
            </a:r>
            <a:r>
              <a:rPr lang="en-US" altLang="en-US" sz="2400" dirty="0" smtClean="0">
                <a:solidFill>
                  <a:srgbClr val="C00000"/>
                </a:solidFill>
              </a:rPr>
              <a:t>&lt;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)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max</a:t>
            </a:r>
            <a:r>
              <a:rPr lang="en-US" altLang="en-US" sz="2400" dirty="0" smtClean="0">
                <a:solidFill>
                  <a:srgbClr val="C00000"/>
                </a:solidFill>
              </a:rPr>
              <a:t> =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;</a:t>
            </a:r>
          </a:p>
          <a:p>
            <a:pPr lvl="1">
              <a:buFontTx/>
              <a:buNone/>
            </a:pPr>
            <a:r>
              <a:rPr lang="en-US" altLang="en-US" sz="2400" baseline="-25000" dirty="0" smtClean="0">
                <a:solidFill>
                  <a:srgbClr val="C00000"/>
                </a:solidFill>
              </a:rPr>
              <a:t>           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++;</a:t>
            </a:r>
          </a:p>
          <a:p>
            <a:pPr lvl="1">
              <a:buFontTx/>
              <a:buNone/>
            </a:pPr>
            <a:r>
              <a:rPr lang="en-US" altLang="en-US" sz="2400" b="1" dirty="0" smtClean="0">
                <a:solidFill>
                  <a:srgbClr val="0000CC"/>
                </a:solidFill>
              </a:rPr>
              <a:t>end while</a:t>
            </a:r>
            <a:r>
              <a:rPr lang="en-US" altLang="en-US" sz="2400" dirty="0" smtClean="0"/>
              <a:t>;</a:t>
            </a:r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927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134780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35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b="1" spc="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8" defTabSz="457200">
              <a:spcBef>
                <a:spcPts val="600"/>
              </a:spcBef>
              <a:spcAft>
                <a:spcPts val="600"/>
              </a:spcAft>
            </a:pPr>
            <a:r>
              <a:rPr lang="de-DE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96939" y="2352815"/>
            <a:ext cx="7824426" cy="3716161"/>
          </a:xfrm>
          <a:prstGeom prst="rect">
            <a:avLst/>
          </a:prstGeom>
        </p:spPr>
        <p:txBody>
          <a:bodyPr vert="horz" lIns="101882" tIns="50941" rIns="101882" bIns="50941">
            <a:normAutofit fontScale="92500" lnSpcReduction="10000"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042" indent="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sz="2400" b="1" spc="-5" dirty="0">
                <a:solidFill>
                  <a:srgbClr val="C00000"/>
                </a:solidFill>
                <a:latin typeface="Arial"/>
                <a:cs typeface="Arial"/>
              </a:rPr>
              <a:t>Algorithm</a:t>
            </a:r>
            <a:r>
              <a:rPr lang="en-US"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arrayMax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(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A,n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)</a:t>
            </a: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401492" marR="1553210" indent="0">
              <a:lnSpc>
                <a:spcPct val="100000"/>
              </a:lnSpc>
              <a:buNone/>
            </a:pPr>
            <a:r>
              <a:rPr lang="en-US" sz="2400" spc="-5" dirty="0" smtClean="0">
                <a:solidFill>
                  <a:srgbClr val="C00000"/>
                </a:solidFill>
                <a:latin typeface="Arial"/>
                <a:cs typeface="Arial"/>
              </a:rPr>
              <a:t>Input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Mảng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50" dirty="0" err="1" smtClean="0">
                <a:solidFill>
                  <a:srgbClr val="C00000"/>
                </a:solidFill>
                <a:latin typeface="Arial"/>
                <a:cs typeface="Arial"/>
              </a:rPr>
              <a:t>chứa</a:t>
            </a:r>
            <a:r>
              <a:rPr lang="en-US" sz="2400" spc="50" dirty="0" smtClean="0">
                <a:solidFill>
                  <a:srgbClr val="C00000"/>
                </a:solidFill>
                <a:latin typeface="Arial"/>
                <a:cs typeface="Arial"/>
              </a:rPr>
              <a:t> n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phần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tử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là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số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nguyên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2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265" dirty="0" smtClean="0">
                <a:solidFill>
                  <a:srgbClr val="C00000"/>
                </a:solidFill>
                <a:latin typeface="Arial"/>
                <a:cs typeface="Arial"/>
              </a:rPr>
              <a:t>         </a:t>
            </a:r>
            <a:r>
              <a:rPr lang="en-US" sz="2400" spc="-5" dirty="0" smtClean="0">
                <a:solidFill>
                  <a:srgbClr val="C00000"/>
                </a:solidFill>
                <a:latin typeface="Arial"/>
                <a:cs typeface="Arial"/>
              </a:rPr>
              <a:t>Output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lang="en-US" sz="2400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Phần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tử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lớn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nhất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trong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/>
                <a:cs typeface="Arial"/>
              </a:rPr>
              <a:t>mảng</a:t>
            </a: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230042" indent="0">
              <a:lnSpc>
                <a:spcPct val="100000"/>
              </a:lnSpc>
              <a:buNone/>
            </a:pPr>
            <a:r>
              <a:rPr lang="en-US" sz="2400" b="1" spc="-5" dirty="0" smtClean="0">
                <a:solidFill>
                  <a:srgbClr val="C00000"/>
                </a:solidFill>
                <a:latin typeface="Arial"/>
                <a:cs typeface="Arial"/>
              </a:rPr>
              <a:t>Begin</a:t>
            </a:r>
            <a:endParaRPr lang="en-US" sz="2400" b="1" dirty="0" smtClean="0">
              <a:solidFill>
                <a:srgbClr val="C00000"/>
              </a:solidFill>
              <a:latin typeface="Arial"/>
              <a:cs typeface="Arial"/>
            </a:endParaRPr>
          </a:p>
          <a:p>
            <a:pPr marL="230042" indent="0">
              <a:lnSpc>
                <a:spcPct val="100000"/>
              </a:lnSpc>
              <a:buNone/>
            </a:pPr>
            <a:r>
              <a:rPr lang="en-US" sz="2400" spc="-5" dirty="0" err="1" smtClean="0">
                <a:solidFill>
                  <a:srgbClr val="C00000"/>
                </a:solidFill>
                <a:latin typeface="Arial"/>
                <a:cs typeface="Arial"/>
              </a:rPr>
              <a:t>currentMax</a:t>
            </a:r>
            <a:r>
              <a:rPr lang="en-US" sz="2400" spc="-45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lang="en-US" sz="2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A[0] </a:t>
            </a:r>
            <a:endParaRPr lang="en-US" sz="2400" dirty="0" smtClean="0">
              <a:solidFill>
                <a:srgbClr val="C00000"/>
              </a:solidFill>
              <a:latin typeface="Arial"/>
              <a:cs typeface="Arial"/>
            </a:endParaRPr>
          </a:p>
          <a:p>
            <a:pPr marL="230042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lang="en-US" sz="2400" spc="-2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lang="en-US" sz="24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lang="en-US"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n-1</a:t>
            </a:r>
            <a:r>
              <a:rPr lang="en-US"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20" dirty="0" smtClean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o	</a:t>
            </a:r>
          </a:p>
          <a:p>
            <a:pPr marL="230042" indent="0">
              <a:lnSpc>
                <a:spcPct val="100000"/>
              </a:lnSpc>
              <a:buNone/>
            </a:pP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lang="en-US" sz="2400" spc="-5" dirty="0" smtClean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lang="en-US" sz="2400" spc="-15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currentMax</a:t>
            </a:r>
            <a:r>
              <a:rPr lang="en-US"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&lt;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A[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]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then</a:t>
            </a:r>
            <a:r>
              <a:rPr lang="en-US"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Arial"/>
                <a:cs typeface="Arial"/>
              </a:rPr>
              <a:t>currentMax</a:t>
            </a:r>
            <a:r>
              <a:rPr lang="en-US"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=</a:t>
            </a:r>
            <a:r>
              <a:rPr lang="en-US" sz="2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10" dirty="0">
                <a:solidFill>
                  <a:srgbClr val="C00000"/>
                </a:solidFill>
                <a:latin typeface="Arial"/>
                <a:cs typeface="Arial"/>
              </a:rPr>
              <a:t>A[</a:t>
            </a:r>
            <a:r>
              <a:rPr lang="en-US" sz="2400" spc="-10" dirty="0" err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lang="en-US" sz="2400" spc="-10" dirty="0">
                <a:solidFill>
                  <a:srgbClr val="C00000"/>
                </a:solidFill>
                <a:latin typeface="Arial"/>
                <a:cs typeface="Arial"/>
              </a:rPr>
              <a:t>]</a:t>
            </a: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230042" indent="0">
              <a:lnSpc>
                <a:spcPct val="100000"/>
              </a:lnSpc>
              <a:buNone/>
            </a:pPr>
            <a:r>
              <a:rPr lang="en-US" sz="2400" b="1" spc="-5" dirty="0">
                <a:solidFill>
                  <a:srgbClr val="C00000"/>
                </a:solidFill>
                <a:latin typeface="Arial"/>
                <a:cs typeface="Arial"/>
              </a:rPr>
              <a:t>return</a:t>
            </a:r>
            <a:r>
              <a:rPr lang="en-US"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spc="-5" dirty="0" err="1" smtClean="0">
                <a:solidFill>
                  <a:srgbClr val="C00000"/>
                </a:solidFill>
                <a:latin typeface="Arial"/>
                <a:cs typeface="Arial"/>
              </a:rPr>
              <a:t>currentMax</a:t>
            </a:r>
            <a:endParaRPr lang="en-US" sz="2400" dirty="0" smtClean="0">
              <a:solidFill>
                <a:srgbClr val="C00000"/>
              </a:solidFill>
              <a:latin typeface="Arial"/>
              <a:cs typeface="Arial"/>
            </a:endParaRPr>
          </a:p>
          <a:p>
            <a:pPr marL="230042" indent="0">
              <a:lnSpc>
                <a:spcPct val="100000"/>
              </a:lnSpc>
              <a:buNone/>
            </a:pPr>
            <a:r>
              <a:rPr lang="en-US" sz="2000" b="1" spc="-5" dirty="0" smtClean="0">
                <a:solidFill>
                  <a:srgbClr val="C00000"/>
                </a:solidFill>
                <a:latin typeface="Arial"/>
                <a:cs typeface="Arial"/>
              </a:rPr>
              <a:t>End</a:t>
            </a:r>
            <a:r>
              <a:rPr lang="en-US" sz="20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lang="en-US" sz="2000" b="1" dirty="0">
              <a:solidFill>
                <a:srgbClr val="C0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altLang="en-US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532197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-1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-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9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-1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05243" y="1944065"/>
            <a:ext cx="7833958" cy="3456607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ngôn ngữ máy tính (C, Pascal,...) để diễn tả thuật toán, CTDL thành câu lệnh.</a:t>
            </a:r>
          </a:p>
          <a:p>
            <a:pPr algn="just">
              <a:spcBef>
                <a:spcPct val="5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 năng lập trình đòi hỏi cần học tập và thực hành (nhiều).</a:t>
            </a:r>
          </a:p>
          <a:p>
            <a:pPr algn="just">
              <a:spcBef>
                <a:spcPct val="50000"/>
              </a:spcBef>
            </a:pPr>
            <a:r>
              <a:rPr lang="de-DE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phương pháp tinh chế từng bước để chuyển hoá bài toán sang mã chương trình cụ thể.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54097"/>
            <a:ext cx="731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4000" spc="7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spc="70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sz="4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ject 3"/>
          <p:cNvSpPr txBox="1"/>
          <p:nvPr/>
        </p:nvSpPr>
        <p:spPr>
          <a:xfrm>
            <a:off x="903505" y="1290043"/>
            <a:ext cx="7817859" cy="532197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17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400" b="1" spc="-1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b="1" spc="-3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9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b="1" spc="-15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spc="-1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lang="en-US" sz="2400" b="1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4" y="1913860"/>
            <a:ext cx="4535959" cy="734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20" y="2716428"/>
            <a:ext cx="4307359" cy="8935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07" y="3719259"/>
            <a:ext cx="59444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3124200" y="265108"/>
            <a:ext cx="53778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b="1" spc="-30" dirty="0">
                <a:solidFill>
                  <a:srgbClr val="006666"/>
                </a:solidFill>
              </a:rPr>
              <a:t>Đánh</a:t>
            </a:r>
            <a:r>
              <a:rPr sz="4400" b="1" spc="-80" dirty="0">
                <a:solidFill>
                  <a:srgbClr val="006666"/>
                </a:solidFill>
              </a:rPr>
              <a:t> </a:t>
            </a:r>
            <a:r>
              <a:rPr sz="4400" b="1" spc="-25" dirty="0">
                <a:solidFill>
                  <a:srgbClr val="006666"/>
                </a:solidFill>
              </a:rPr>
              <a:t>giá</a:t>
            </a:r>
            <a:r>
              <a:rPr sz="4400" b="1" spc="-90" dirty="0">
                <a:solidFill>
                  <a:srgbClr val="006666"/>
                </a:solidFill>
              </a:rPr>
              <a:t> </a:t>
            </a:r>
            <a:r>
              <a:rPr sz="4400" b="1" spc="85" dirty="0">
                <a:solidFill>
                  <a:srgbClr val="006666"/>
                </a:solidFill>
              </a:rPr>
              <a:t>giải</a:t>
            </a:r>
            <a:r>
              <a:rPr sz="4400" b="1" spc="-75" dirty="0">
                <a:solidFill>
                  <a:srgbClr val="006666"/>
                </a:solidFill>
              </a:rPr>
              <a:t> </a:t>
            </a:r>
            <a:r>
              <a:rPr sz="4400" b="1" spc="60" dirty="0">
                <a:solidFill>
                  <a:srgbClr val="006666"/>
                </a:solidFill>
              </a:rPr>
              <a:t>thuật</a:t>
            </a:r>
            <a:endParaRPr sz="4400" b="1" dirty="0"/>
          </a:p>
        </p:txBody>
      </p:sp>
      <p:sp>
        <p:nvSpPr>
          <p:cNvPr id="17" name="object 3"/>
          <p:cNvSpPr txBox="1"/>
          <p:nvPr/>
        </p:nvSpPr>
        <p:spPr>
          <a:xfrm>
            <a:off x="762648" y="1737994"/>
            <a:ext cx="8228951" cy="293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marR="46355" indent="-457200">
              <a:lnSpc>
                <a:spcPct val="1199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93700" algn="l"/>
              </a:tabLst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Đánh giá về bộ nhớ để lưu trữ bộ dữ liệu  mà giải thuật sẽ xử lý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508000" indent="-457200">
              <a:lnSpc>
                <a:spcPct val="100000"/>
              </a:lnSpc>
              <a:spcBef>
                <a:spcPts val="1370"/>
              </a:spcBef>
              <a:buSzPct val="75000"/>
              <a:buFont typeface="Wingdings" panose="05000000000000000000" pitchFamily="2" charset="2"/>
              <a:buChar char="§"/>
              <a:tabLst>
                <a:tab pos="393700" algn="l"/>
              </a:tabLst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Đánh giá về giải thuật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793750" lvl="1" indent="-285750">
              <a:lnSpc>
                <a:spcPct val="100000"/>
              </a:lnSpc>
              <a:spcBef>
                <a:spcPts val="1170"/>
              </a:spcBef>
              <a:buSzPct val="75000"/>
              <a:buFont typeface="Arial"/>
              <a:buChar char="–"/>
              <a:tabLst>
                <a:tab pos="793115" algn="l"/>
                <a:tab pos="793750" algn="l"/>
              </a:tabLst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Tính khả thi của giải thuật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793750" marR="43180" lvl="1" indent="-285750">
              <a:lnSpc>
                <a:spcPct val="120100"/>
              </a:lnSpc>
              <a:spcBef>
                <a:spcPts val="590"/>
              </a:spcBef>
              <a:buSzPct val="75000"/>
              <a:buFont typeface="Arial"/>
              <a:buChar char="–"/>
              <a:tabLst>
                <a:tab pos="793115" algn="l"/>
                <a:tab pos="793750" algn="l"/>
                <a:tab pos="1604010" algn="l"/>
                <a:tab pos="2376805" algn="l"/>
                <a:tab pos="2963545" algn="l"/>
                <a:tab pos="3669029" algn="l"/>
                <a:tab pos="4594225" algn="l"/>
                <a:tab pos="5412740" algn="l"/>
                <a:tab pos="6221730" algn="l"/>
                <a:tab pos="6753225" algn="l"/>
                <a:tab pos="7153275" algn="l"/>
              </a:tabLst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Thời	gian	mà	giải	thuật	thực	hiện	xử	lý	dữ  liệu</a:t>
            </a:r>
            <a:endParaRPr sz="2400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5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7721" y="236636"/>
            <a:ext cx="42531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400" b="1" spc="-30" dirty="0">
                <a:solidFill>
                  <a:srgbClr val="006666"/>
                </a:solidFill>
              </a:rPr>
              <a:t>Đánh</a:t>
            </a:r>
            <a:r>
              <a:rPr sz="4400" b="1" spc="-75" dirty="0">
                <a:solidFill>
                  <a:srgbClr val="006666"/>
                </a:solidFill>
              </a:rPr>
              <a:t> </a:t>
            </a:r>
            <a:r>
              <a:rPr sz="4400" b="1" spc="-25" dirty="0">
                <a:solidFill>
                  <a:srgbClr val="006666"/>
                </a:solidFill>
              </a:rPr>
              <a:t>giá</a:t>
            </a:r>
            <a:r>
              <a:rPr sz="4400" b="1" spc="-90" dirty="0">
                <a:solidFill>
                  <a:srgbClr val="006666"/>
                </a:solidFill>
              </a:rPr>
              <a:t> </a:t>
            </a:r>
            <a:r>
              <a:rPr sz="4400" b="1" spc="110" dirty="0">
                <a:solidFill>
                  <a:srgbClr val="006666"/>
                </a:solidFill>
              </a:rPr>
              <a:t>bộ</a:t>
            </a:r>
            <a:r>
              <a:rPr sz="4400" b="1" spc="-55" dirty="0">
                <a:solidFill>
                  <a:srgbClr val="006666"/>
                </a:solidFill>
              </a:rPr>
              <a:t> </a:t>
            </a:r>
            <a:r>
              <a:rPr sz="4400" b="1" spc="-65" dirty="0">
                <a:solidFill>
                  <a:srgbClr val="006666"/>
                </a:solidFill>
              </a:rPr>
              <a:t>nhớ</a:t>
            </a:r>
            <a:endParaRPr sz="44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96791" y="1694180"/>
            <a:ext cx="280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2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quan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003366"/>
                </a:solidFill>
                <a:latin typeface="Arial"/>
                <a:cs typeface="Arial"/>
              </a:rPr>
              <a:t>niệm: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200" y="2330193"/>
            <a:ext cx="7377356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7815" algn="l"/>
              </a:tabLst>
            </a:pPr>
            <a:r>
              <a:rPr sz="20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Quan</a:t>
            </a:r>
            <a:r>
              <a:rPr sz="20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niệm </a:t>
            </a: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000" b="1" spc="35" dirty="0">
                <a:solidFill>
                  <a:srgbClr val="003366"/>
                </a:solidFill>
                <a:latin typeface="Arial"/>
                <a:cs typeface="Arial"/>
              </a:rPr>
              <a:t>Tổng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dung 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lượng nhớ </a:t>
            </a:r>
            <a:r>
              <a:rPr sz="2000" b="1" spc="130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lưu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trữ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tất </a:t>
            </a:r>
            <a:r>
              <a:rPr sz="2000" b="1" spc="125" dirty="0">
                <a:solidFill>
                  <a:srgbClr val="003366"/>
                </a:solidFill>
                <a:latin typeface="Arial"/>
                <a:cs typeface="Arial"/>
              </a:rPr>
              <a:t>cả </a:t>
            </a:r>
            <a:r>
              <a:rPr sz="2000" b="1" spc="1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mà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xử</a:t>
            </a:r>
            <a:r>
              <a:rPr sz="20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lý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(tính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bằng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đơn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vị</a:t>
            </a:r>
            <a:r>
              <a:rPr sz="20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nhớ</a:t>
            </a:r>
            <a:r>
              <a:rPr sz="20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- </a:t>
            </a:r>
            <a:r>
              <a:rPr sz="2000" b="1" spc="-5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bit,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byte,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KB</a:t>
            </a:r>
            <a:r>
              <a:rPr sz="2000" b="1" spc="-5" dirty="0" smtClean="0">
                <a:solidFill>
                  <a:srgbClr val="003366"/>
                </a:solidFill>
                <a:latin typeface="Arial"/>
                <a:cs typeface="Arial"/>
              </a:rPr>
              <a:t>…)</a:t>
            </a:r>
            <a:endParaRPr lang="en-US"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7815" algn="l"/>
              </a:tabLst>
            </a:pPr>
            <a:r>
              <a:rPr sz="20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Quan</a:t>
            </a:r>
            <a:r>
              <a:rPr sz="2000" b="1" spc="-1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niệm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000" b="1" spc="30" dirty="0">
                <a:solidFill>
                  <a:srgbClr val="003366"/>
                </a:solidFill>
                <a:latin typeface="Arial"/>
                <a:cs typeface="Arial"/>
              </a:rPr>
              <a:t>Tổng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số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003366"/>
                </a:solidFill>
                <a:latin typeface="Arial"/>
                <a:cs typeface="Arial"/>
              </a:rPr>
              <a:t>chỗ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nhớ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3366"/>
                </a:solidFill>
                <a:latin typeface="Arial"/>
                <a:cs typeface="Arial"/>
              </a:rPr>
              <a:t>để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lưu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003366"/>
                </a:solidFill>
                <a:latin typeface="Arial"/>
                <a:cs typeface="Arial"/>
              </a:rPr>
              <a:t>tất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125" dirty="0">
                <a:solidFill>
                  <a:srgbClr val="003366"/>
                </a:solidFill>
                <a:latin typeface="Arial"/>
                <a:cs typeface="Arial"/>
              </a:rPr>
              <a:t>cả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 err="1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 err="1" smtClean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lang="en-US" sz="2000" b="1" spc="60" dirty="0" smtClean="0">
                <a:solidFill>
                  <a:srgbClr val="003366"/>
                </a:solidFill>
                <a:latin typeface="Arial"/>
                <a:cs typeface="Arial"/>
              </a:rPr>
              <a:t> (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Tổng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số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chỗ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nhớ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gồm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DL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vào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, DL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ra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,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biến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phụ</a:t>
            </a:r>
            <a:r>
              <a:rPr lang="en-US" sz="2000" b="1" dirty="0" smtClean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endParaRPr lang="en-US" sz="2000" dirty="0" smtClean="0">
              <a:latin typeface="Arial"/>
              <a:cs typeface="Arial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7815" algn="l"/>
              </a:tabLst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0162" y="335045"/>
            <a:ext cx="6936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06666"/>
                </a:solidFill>
              </a:rPr>
              <a:t>Đánh</a:t>
            </a:r>
            <a:r>
              <a:rPr sz="3600" spc="-60" dirty="0">
                <a:solidFill>
                  <a:srgbClr val="006666"/>
                </a:solidFill>
              </a:rPr>
              <a:t> </a:t>
            </a:r>
            <a:r>
              <a:rPr sz="3600" spc="-25" dirty="0">
                <a:solidFill>
                  <a:srgbClr val="006666"/>
                </a:solidFill>
              </a:rPr>
              <a:t>giá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40" dirty="0">
                <a:solidFill>
                  <a:srgbClr val="006666"/>
                </a:solidFill>
              </a:rPr>
              <a:t>thời</a:t>
            </a:r>
            <a:r>
              <a:rPr sz="3600" spc="-45" dirty="0">
                <a:solidFill>
                  <a:srgbClr val="006666"/>
                </a:solidFill>
              </a:rPr>
              <a:t> </a:t>
            </a:r>
            <a:r>
              <a:rPr sz="3600" spc="-30" dirty="0">
                <a:solidFill>
                  <a:srgbClr val="006666"/>
                </a:solidFill>
              </a:rPr>
              <a:t>gian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-25" dirty="0">
                <a:solidFill>
                  <a:srgbClr val="006666"/>
                </a:solidFill>
              </a:rPr>
              <a:t>thực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90" dirty="0">
                <a:solidFill>
                  <a:srgbClr val="006666"/>
                </a:solidFill>
              </a:rPr>
              <a:t>hiện</a:t>
            </a:r>
            <a:r>
              <a:rPr sz="3600" spc="-85" dirty="0">
                <a:solidFill>
                  <a:srgbClr val="006666"/>
                </a:solidFill>
              </a:rPr>
              <a:t> </a:t>
            </a:r>
            <a:r>
              <a:rPr sz="3600" spc="-40" dirty="0">
                <a:solidFill>
                  <a:srgbClr val="006666"/>
                </a:solidFill>
              </a:rPr>
              <a:t>GT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72291" y="1638299"/>
            <a:ext cx="35997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Có 2 quan niệm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292" y="2284603"/>
            <a:ext cx="7866908" cy="24625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Quan</a:t>
            </a:r>
            <a:r>
              <a:rPr sz="24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FF0000"/>
                </a:solidFill>
                <a:latin typeface="Arial"/>
                <a:cs typeface="Arial"/>
              </a:rPr>
              <a:t>niệm 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 </a:t>
            </a:r>
            <a:r>
              <a:rPr sz="2400" b="1" spc="35" dirty="0">
                <a:solidFill>
                  <a:srgbClr val="003366"/>
                </a:solidFill>
                <a:latin typeface="Arial"/>
                <a:cs typeface="Arial"/>
              </a:rPr>
              <a:t>tổng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thời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gian mà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thực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hiện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dữ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liệu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(tính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bằng 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đơn </a:t>
            </a:r>
            <a:r>
              <a:rPr sz="2400" b="1" spc="95" dirty="0">
                <a:solidFill>
                  <a:srgbClr val="003366"/>
                </a:solidFill>
                <a:latin typeface="Arial"/>
                <a:cs typeface="Arial"/>
              </a:rPr>
              <a:t>vị </a:t>
            </a:r>
            <a:r>
              <a:rPr sz="2400" b="1" spc="-20" dirty="0" err="1">
                <a:solidFill>
                  <a:srgbClr val="003366"/>
                </a:solidFill>
                <a:latin typeface="Arial"/>
                <a:cs typeface="Arial"/>
              </a:rPr>
              <a:t>thời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 err="1" smtClean="0">
                <a:solidFill>
                  <a:srgbClr val="003366"/>
                </a:solidFill>
                <a:latin typeface="Arial"/>
                <a:cs typeface="Arial"/>
              </a:rPr>
              <a:t>gian</a:t>
            </a:r>
            <a:r>
              <a:rPr sz="2400" b="1" spc="-5" dirty="0" smtClean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Quan</a:t>
            </a:r>
            <a:r>
              <a:rPr sz="24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FF0000"/>
                </a:solidFill>
                <a:latin typeface="Arial"/>
                <a:cs typeface="Arial"/>
              </a:rPr>
              <a:t>niệm 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003366"/>
                </a:solidFill>
                <a:latin typeface="Arial"/>
                <a:cs typeface="Arial"/>
              </a:rPr>
              <a:t>tổng </a:t>
            </a:r>
            <a:r>
              <a:rPr sz="2400" b="1" spc="95" dirty="0">
                <a:solidFill>
                  <a:srgbClr val="003366"/>
                </a:solidFill>
                <a:latin typeface="Arial"/>
                <a:cs typeface="Arial"/>
              </a:rPr>
              <a:t>số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toán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5" dirty="0" err="1">
                <a:solidFill>
                  <a:srgbClr val="003366"/>
                </a:solidFill>
                <a:latin typeface="Arial"/>
                <a:cs typeface="Arial"/>
              </a:rPr>
              <a:t>cơ</a:t>
            </a:r>
            <a:r>
              <a:rPr sz="2400" b="1" spc="6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 err="1" smtClean="0">
                <a:solidFill>
                  <a:srgbClr val="003366"/>
                </a:solidFill>
                <a:latin typeface="Arial"/>
                <a:cs typeface="Arial"/>
              </a:rPr>
              <a:t>bản</a:t>
            </a:r>
            <a:r>
              <a:rPr lang="en-US" sz="2400" b="1" spc="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 err="1" smtClean="0">
                <a:solidFill>
                  <a:srgbClr val="003366"/>
                </a:solidFill>
                <a:latin typeface="Arial"/>
                <a:cs typeface="Arial"/>
              </a:rPr>
              <a:t>mà</a:t>
            </a:r>
            <a:r>
              <a:rPr sz="2400" b="1" spc="-5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phải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thực </a:t>
            </a:r>
            <a:r>
              <a:rPr sz="2400" b="1" spc="70" dirty="0">
                <a:solidFill>
                  <a:srgbClr val="003366"/>
                </a:solidFill>
                <a:latin typeface="Arial"/>
                <a:cs typeface="Arial"/>
              </a:rPr>
              <a:t>hiện </a:t>
            </a:r>
            <a:r>
              <a:rPr sz="2400" b="1" spc="150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xử lý </a:t>
            </a:r>
            <a:r>
              <a:rPr sz="2400" b="1" dirty="0" err="1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 err="1" smtClean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lang="en-US" sz="2400" b="1" spc="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b="1" dirty="0" err="1" smtClean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phép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toán 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cơ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bản: </a:t>
            </a:r>
            <a:r>
              <a:rPr sz="2400" b="1" spc="30" dirty="0">
                <a:solidFill>
                  <a:srgbClr val="003366"/>
                </a:solidFill>
                <a:latin typeface="Arial"/>
                <a:cs typeface="Arial"/>
              </a:rPr>
              <a:t>cộng,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trừ,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nhân, chia,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gán,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phép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logic…)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094" y="251805"/>
            <a:ext cx="65608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solidFill>
                  <a:srgbClr val="006666"/>
                </a:solidFill>
              </a:rPr>
              <a:t>Các</a:t>
            </a:r>
            <a:r>
              <a:rPr sz="4000" spc="-7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tiêu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50" dirty="0">
                <a:solidFill>
                  <a:srgbClr val="006666"/>
                </a:solidFill>
              </a:rPr>
              <a:t>chuẩn</a:t>
            </a:r>
            <a:r>
              <a:rPr sz="4000" spc="-85" dirty="0">
                <a:solidFill>
                  <a:srgbClr val="006666"/>
                </a:solidFill>
              </a:rPr>
              <a:t> </a:t>
            </a:r>
            <a:r>
              <a:rPr sz="4000" spc="-30" dirty="0">
                <a:solidFill>
                  <a:srgbClr val="006666"/>
                </a:solidFill>
              </a:rPr>
              <a:t>đánh</a:t>
            </a:r>
            <a:r>
              <a:rPr sz="4000" spc="-6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giá</a:t>
            </a:r>
            <a:r>
              <a:rPr sz="4000" spc="-75" dirty="0">
                <a:solidFill>
                  <a:srgbClr val="006666"/>
                </a:solidFill>
              </a:rPr>
              <a:t> </a:t>
            </a:r>
            <a:r>
              <a:rPr sz="4000" spc="-45" dirty="0">
                <a:solidFill>
                  <a:srgbClr val="006666"/>
                </a:solidFill>
              </a:rPr>
              <a:t>CTDL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860712" y="1386722"/>
            <a:ext cx="7418157" cy="4212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255" algn="just">
              <a:lnSpc>
                <a:spcPct val="119800"/>
              </a:lnSpc>
              <a:spcBef>
                <a:spcPts val="105"/>
              </a:spcBef>
            </a:pPr>
            <a:r>
              <a:rPr sz="1600" b="1" spc="35" dirty="0">
                <a:solidFill>
                  <a:srgbClr val="FF0000"/>
                </a:solidFill>
                <a:latin typeface="Arial"/>
                <a:cs typeface="Arial"/>
              </a:rPr>
              <a:t>Phản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ánh đúng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thực </a:t>
            </a:r>
            <a:r>
              <a:rPr sz="1600" b="1" spc="50" dirty="0">
                <a:solidFill>
                  <a:srgbClr val="FF0000"/>
                </a:solidFill>
                <a:latin typeface="Arial"/>
                <a:cs typeface="Arial"/>
              </a:rPr>
              <a:t>tế: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đây là tiêu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chuẩn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quan </a:t>
            </a:r>
            <a:r>
              <a:rPr sz="1600" b="1" spc="15" dirty="0">
                <a:solidFill>
                  <a:srgbClr val="003366"/>
                </a:solidFill>
                <a:latin typeface="Arial"/>
                <a:cs typeface="Arial"/>
              </a:rPr>
              <a:t>trọng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nhất,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quyết </a:t>
            </a:r>
            <a:r>
              <a:rPr sz="1600" b="1" spc="15" dirty="0">
                <a:solidFill>
                  <a:srgbClr val="003366"/>
                </a:solidFill>
                <a:latin typeface="Arial"/>
                <a:cs typeface="Arial"/>
              </a:rPr>
              <a:t>định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tính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đúng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3366"/>
                </a:solidFill>
                <a:latin typeface="Arial"/>
                <a:cs typeface="Arial"/>
              </a:rPr>
              <a:t>đắn </a:t>
            </a:r>
            <a:r>
              <a:rPr sz="1600" b="1" spc="45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toàn </a:t>
            </a:r>
            <a:r>
              <a:rPr sz="1600" b="1" spc="60" dirty="0">
                <a:solidFill>
                  <a:srgbClr val="003366"/>
                </a:solidFill>
                <a:latin typeface="Arial"/>
                <a:cs typeface="Arial"/>
              </a:rPr>
              <a:t>bộ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bài toán.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Cần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xem xét </a:t>
            </a:r>
            <a:r>
              <a:rPr sz="1600" b="1" spc="80" dirty="0">
                <a:solidFill>
                  <a:srgbClr val="003366"/>
                </a:solidFill>
                <a:latin typeface="Arial"/>
                <a:cs typeface="Arial"/>
              </a:rPr>
              <a:t>kỹ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lưỡng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cũng 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như </a:t>
            </a:r>
            <a:r>
              <a:rPr sz="1600" b="1" spc="20" dirty="0">
                <a:solidFill>
                  <a:srgbClr val="003366"/>
                </a:solidFill>
                <a:latin typeface="Arial"/>
                <a:cs typeface="Arial"/>
              </a:rPr>
              <a:t>dự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trù các </a:t>
            </a:r>
            <a:r>
              <a:rPr sz="1600" b="1" spc="25" dirty="0">
                <a:solidFill>
                  <a:srgbClr val="003366"/>
                </a:solidFill>
                <a:latin typeface="Arial"/>
                <a:cs typeface="Arial"/>
              </a:rPr>
              <a:t>trạng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thái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biến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đổi </a:t>
            </a:r>
            <a:r>
              <a:rPr sz="1600" b="1" spc="45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dữ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liệu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trong chu trình </a:t>
            </a:r>
            <a:r>
              <a:rPr sz="1600" b="1" spc="20" dirty="0">
                <a:solidFill>
                  <a:srgbClr val="003366"/>
                </a:solidFill>
                <a:latin typeface="Arial"/>
                <a:cs typeface="Arial"/>
              </a:rPr>
              <a:t>sống </a:t>
            </a:r>
            <a:r>
              <a:rPr sz="1600" b="1" spc="90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có </a:t>
            </a:r>
            <a:r>
              <a:rPr sz="1600" b="1" spc="60" dirty="0">
                <a:solidFill>
                  <a:srgbClr val="003366"/>
                </a:solidFill>
                <a:latin typeface="Arial"/>
                <a:cs typeface="Arial"/>
              </a:rPr>
              <a:t>thể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lựa </a:t>
            </a:r>
            <a:r>
              <a:rPr sz="1600" b="1" spc="20" dirty="0">
                <a:solidFill>
                  <a:srgbClr val="003366"/>
                </a:solidFill>
                <a:latin typeface="Arial"/>
                <a:cs typeface="Arial"/>
              </a:rPr>
              <a:t>chọn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cấu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trúc 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dữ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liệu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lưu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trữ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thể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hiện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chính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xác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đối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tượng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thực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3366"/>
                </a:solidFill>
                <a:latin typeface="Arial"/>
                <a:cs typeface="Arial"/>
              </a:rPr>
              <a:t>tế.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19900"/>
              </a:lnSpc>
              <a:spcBef>
                <a:spcPts val="34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Phù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hợp</a:t>
            </a:r>
            <a:r>
              <a:rPr sz="1600" b="1" spc="3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Arial"/>
                <a:cs typeface="Arial"/>
              </a:rPr>
              <a:t>với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các </a:t>
            </a:r>
            <a:r>
              <a:rPr sz="1600" b="1" spc="35" dirty="0">
                <a:solidFill>
                  <a:srgbClr val="FF0000"/>
                </a:solidFill>
                <a:latin typeface="Arial"/>
                <a:cs typeface="Arial"/>
              </a:rPr>
              <a:t>giải </a:t>
            </a:r>
            <a:r>
              <a:rPr sz="1600" b="1" spc="30" dirty="0">
                <a:solidFill>
                  <a:srgbClr val="FF0000"/>
                </a:solidFill>
                <a:latin typeface="Arial"/>
                <a:cs typeface="Arial"/>
              </a:rPr>
              <a:t>thuật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xử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lý trên đó:</a:t>
            </a:r>
            <a:r>
              <a:rPr sz="1600" b="1" spc="3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Tiêu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chuẩn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này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giúp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tăng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hiệu </a:t>
            </a:r>
            <a:r>
              <a:rPr sz="1600" b="1" spc="65" dirty="0">
                <a:solidFill>
                  <a:srgbClr val="003366"/>
                </a:solidFill>
                <a:latin typeface="Arial"/>
                <a:cs typeface="Arial"/>
              </a:rPr>
              <a:t>quả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khi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giải quyết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toán,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việc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phát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triển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các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40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đơn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giản, </a:t>
            </a:r>
            <a:r>
              <a:rPr sz="1600" b="1" spc="15" dirty="0">
                <a:solidFill>
                  <a:srgbClr val="003366"/>
                </a:solidFill>
                <a:latin typeface="Arial"/>
                <a:cs typeface="Arial"/>
              </a:rPr>
              <a:t>tự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nhiên</a:t>
            </a:r>
            <a:r>
              <a:rPr sz="1600" b="1" spc="3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hơn</a:t>
            </a:r>
            <a:r>
              <a:rPr sz="1600" b="1" spc="3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và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chương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trình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3366"/>
                </a:solidFill>
                <a:latin typeface="Arial"/>
                <a:cs typeface="Arial"/>
              </a:rPr>
              <a:t>đạt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hiệu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003366"/>
                </a:solidFill>
                <a:latin typeface="Arial"/>
                <a:cs typeface="Arial"/>
              </a:rPr>
              <a:t>quả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cao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hơn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003366"/>
                </a:solidFill>
                <a:latin typeface="Arial"/>
                <a:cs typeface="Arial"/>
              </a:rPr>
              <a:t>về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tốc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6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16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xử</a:t>
            </a:r>
            <a:r>
              <a:rPr sz="16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lý.</a:t>
            </a:r>
            <a:endParaRPr sz="1600" dirty="0">
              <a:latin typeface="Arial"/>
              <a:cs typeface="Arial"/>
            </a:endParaRPr>
          </a:p>
          <a:p>
            <a:pPr marL="12700" marR="7620" algn="just">
              <a:lnSpc>
                <a:spcPct val="119800"/>
              </a:lnSpc>
              <a:spcBef>
                <a:spcPts val="350"/>
              </a:spcBef>
            </a:pPr>
            <a:r>
              <a:rPr sz="1600" b="1" spc="35" dirty="0">
                <a:solidFill>
                  <a:srgbClr val="FF0000"/>
                </a:solidFill>
                <a:latin typeface="Arial"/>
                <a:cs typeface="Arial"/>
              </a:rPr>
              <a:t>Tiết kiệm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tài nguyên </a:t>
            </a:r>
            <a:r>
              <a:rPr sz="1600" b="1" spc="90" dirty="0">
                <a:solidFill>
                  <a:srgbClr val="FF0000"/>
                </a:solidFill>
                <a:latin typeface="Arial"/>
                <a:cs typeface="Arial"/>
              </a:rPr>
              <a:t>hệ </a:t>
            </a:r>
            <a:r>
              <a:rPr sz="1600" b="1" spc="15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1600" b="1" spc="15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CTDL </a:t>
            </a:r>
            <a:r>
              <a:rPr sz="1600" b="1" spc="25" dirty="0">
                <a:solidFill>
                  <a:srgbClr val="003366"/>
                </a:solidFill>
                <a:latin typeface="Arial"/>
                <a:cs typeface="Arial"/>
              </a:rPr>
              <a:t>chỉ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nên 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sử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dụng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tài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nguyên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vừa </a:t>
            </a:r>
            <a:r>
              <a:rPr sz="1600" b="1" spc="80" dirty="0">
                <a:solidFill>
                  <a:srgbClr val="003366"/>
                </a:solidFill>
                <a:latin typeface="Arial"/>
                <a:cs typeface="Arial"/>
              </a:rPr>
              <a:t>đủ </a:t>
            </a:r>
            <a:r>
              <a:rPr sz="1600" b="1" spc="105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1600" b="1" spc="50" dirty="0">
                <a:solidFill>
                  <a:srgbClr val="003366"/>
                </a:solidFill>
                <a:latin typeface="Arial"/>
                <a:cs typeface="Arial"/>
              </a:rPr>
              <a:t>đảm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25" dirty="0">
                <a:solidFill>
                  <a:srgbClr val="003366"/>
                </a:solidFill>
                <a:latin typeface="Arial"/>
                <a:cs typeface="Arial"/>
              </a:rPr>
              <a:t>nhiệm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được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chức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năng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45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nó.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Thông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thường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1600" b="1" spc="3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hai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loại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tài nguyên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cần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lưu</a:t>
            </a:r>
            <a:r>
              <a:rPr sz="1600" b="1" spc="3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ý 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nhất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là </a:t>
            </a:r>
            <a:r>
              <a:rPr sz="1600" b="1" spc="60" dirty="0">
                <a:solidFill>
                  <a:srgbClr val="003366"/>
                </a:solidFill>
                <a:latin typeface="Arial"/>
                <a:cs typeface="Arial"/>
              </a:rPr>
              <a:t>bộ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vi xử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lý (CPU)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và </a:t>
            </a:r>
            <a:r>
              <a:rPr sz="1600" b="1" spc="70" dirty="0">
                <a:solidFill>
                  <a:srgbClr val="003366"/>
                </a:solidFill>
                <a:latin typeface="Arial"/>
                <a:cs typeface="Arial"/>
              </a:rPr>
              <a:t>bộ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nhớ.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Tiêu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chuẩn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này nên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cân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nhắc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tùy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vào tình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003366"/>
                </a:solidFill>
                <a:latin typeface="Arial"/>
                <a:cs typeface="Arial"/>
              </a:rPr>
              <a:t>huống </a:t>
            </a:r>
            <a:r>
              <a:rPr sz="1600" b="1" spc="70" dirty="0">
                <a:solidFill>
                  <a:srgbClr val="003366"/>
                </a:solidFill>
                <a:latin typeface="Arial"/>
                <a:cs typeface="Arial"/>
              </a:rPr>
              <a:t>cụ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thể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khi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thực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hiện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bài toán.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Nếu </a:t>
            </a:r>
            <a:r>
              <a:rPr sz="1600" b="1" spc="65" dirty="0">
                <a:solidFill>
                  <a:srgbClr val="003366"/>
                </a:solidFill>
                <a:latin typeface="Arial"/>
                <a:cs typeface="Arial"/>
              </a:rPr>
              <a:t>tỏ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chức 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sử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dụng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bài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toán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cần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có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những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nhanh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thì khi </a:t>
            </a:r>
            <a:r>
              <a:rPr sz="1600" b="1" spc="20" dirty="0">
                <a:solidFill>
                  <a:srgbClr val="003366"/>
                </a:solidFill>
                <a:latin typeface="Arial"/>
                <a:cs typeface="Arial"/>
              </a:rPr>
              <a:t>chọn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CTDL </a:t>
            </a:r>
            <a:r>
              <a:rPr sz="1600" b="1" spc="55" dirty="0">
                <a:solidFill>
                  <a:srgbClr val="003366"/>
                </a:solidFill>
                <a:latin typeface="Arial"/>
                <a:cs typeface="Arial"/>
              </a:rPr>
              <a:t>yếu </a:t>
            </a:r>
            <a:r>
              <a:rPr sz="1600" b="1" spc="65" dirty="0">
                <a:solidFill>
                  <a:srgbClr val="003366"/>
                </a:solidFill>
                <a:latin typeface="Arial"/>
                <a:cs typeface="Arial"/>
              </a:rPr>
              <a:t>tố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tiết </a:t>
            </a:r>
            <a:r>
              <a:rPr sz="1600" b="1" spc="40" dirty="0">
                <a:solidFill>
                  <a:srgbClr val="003366"/>
                </a:solidFill>
                <a:latin typeface="Arial"/>
                <a:cs typeface="Arial"/>
              </a:rPr>
              <a:t>kiệm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thời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gian 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phải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được </a:t>
            </a:r>
            <a:r>
              <a:rPr sz="1600" b="1" spc="-45" dirty="0">
                <a:solidFill>
                  <a:srgbClr val="003366"/>
                </a:solidFill>
                <a:latin typeface="Arial"/>
                <a:cs typeface="Arial"/>
              </a:rPr>
              <a:t>ưu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tiên 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hơn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tiêu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chuẩn</a:t>
            </a:r>
            <a:r>
              <a:rPr sz="16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sử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dụng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3366"/>
                </a:solidFill>
                <a:latin typeface="Arial"/>
                <a:cs typeface="Arial"/>
              </a:rPr>
              <a:t>tối</a:t>
            </a:r>
            <a:r>
              <a:rPr sz="16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đa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65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16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nhớ</a:t>
            </a:r>
            <a:r>
              <a:rPr sz="16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và</a:t>
            </a:r>
            <a:r>
              <a:rPr sz="16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3366"/>
                </a:solidFill>
                <a:latin typeface="Arial"/>
                <a:cs typeface="Arial"/>
              </a:rPr>
              <a:t>ngược</a:t>
            </a:r>
            <a:r>
              <a:rPr sz="16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3366"/>
                </a:solidFill>
                <a:latin typeface="Arial"/>
                <a:cs typeface="Arial"/>
              </a:rPr>
              <a:t>lại.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447800"/>
            <a:ext cx="8470035" cy="483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1" hangingPunct="1">
              <a:spcBef>
                <a:spcPts val="300"/>
              </a:spcBef>
              <a:spcAft>
                <a:spcPts val="300"/>
              </a:spcAft>
              <a:buFontTx/>
              <a:buAutoNum type="arabicPeriod"/>
            </a:pPr>
            <a:r>
              <a:rPr lang="en-US" altLang="en-US" sz="2800" b="1" dirty="0" err="1" smtClean="0">
                <a:solidFill>
                  <a:srgbClr val="002060"/>
                </a:solidFill>
              </a:rPr>
              <a:t>Nội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dung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môn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học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(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2/2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)</a:t>
            </a:r>
          </a:p>
          <a:p>
            <a:pPr lvl="0" algn="just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dirty="0" smtClean="0">
                <a:solidFill>
                  <a:srgbClr val="C00000"/>
                </a:solidFill>
              </a:rPr>
              <a:t>-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Trang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bị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cho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sinh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những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kiến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thức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cơ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bản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marL="682625" lvl="5" indent="-352425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500" dirty="0" err="1" smtClean="0">
                <a:solidFill>
                  <a:srgbClr val="C00000"/>
                </a:solidFill>
              </a:rPr>
              <a:t>Mảng</a:t>
            </a:r>
            <a:r>
              <a:rPr lang="en-US" altLang="en-US" sz="2500" dirty="0" smtClean="0">
                <a:solidFill>
                  <a:srgbClr val="C00000"/>
                </a:solidFill>
              </a:rPr>
              <a:t>,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liên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kết</a:t>
            </a:r>
            <a:r>
              <a:rPr lang="en-US" altLang="en-US" sz="2500" dirty="0" smtClean="0">
                <a:solidFill>
                  <a:srgbClr val="C00000"/>
                </a:solidFill>
              </a:rPr>
              <a:t>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đơn</a:t>
            </a:r>
            <a:r>
              <a:rPr lang="en-US" altLang="en-US" sz="2500" dirty="0" smtClean="0">
                <a:solidFill>
                  <a:srgbClr val="C00000"/>
                </a:solidFill>
              </a:rPr>
              <a:t>.</a:t>
            </a:r>
          </a:p>
          <a:p>
            <a:pPr marL="682625" lvl="1" indent="-352425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C00000"/>
                </a:solidFill>
              </a:rPr>
              <a:t>Stack, Queue.</a:t>
            </a:r>
          </a:p>
          <a:p>
            <a:pPr marL="682625" lvl="1" indent="-352425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liên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kết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kép</a:t>
            </a:r>
            <a:r>
              <a:rPr lang="en-US" altLang="en-US" sz="2400" dirty="0" smtClean="0">
                <a:solidFill>
                  <a:srgbClr val="C00000"/>
                </a:solidFill>
              </a:rPr>
              <a:t>.</a:t>
            </a:r>
          </a:p>
          <a:p>
            <a:pPr marL="682625" lvl="1" indent="-352425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Cây</a:t>
            </a:r>
            <a:r>
              <a:rPr lang="en-US" altLang="en-US" sz="2400" dirty="0" smtClean="0">
                <a:solidFill>
                  <a:srgbClr val="C00000"/>
                </a:solidFill>
              </a:rPr>
              <a:t>,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Cây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sz="2400" dirty="0" smtClean="0">
                <a:solidFill>
                  <a:srgbClr val="C00000"/>
                </a:solidFill>
              </a:rPr>
              <a:t>,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cây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sz="2400" dirty="0" smtClean="0">
                <a:solidFill>
                  <a:srgbClr val="C00000"/>
                </a:solidFill>
              </a:rPr>
              <a:t>.</a:t>
            </a:r>
          </a:p>
          <a:p>
            <a:pPr marL="682625" lvl="1" indent="-352425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Cây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cân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bằng</a:t>
            </a:r>
            <a:r>
              <a:rPr lang="en-US" altLang="en-US" sz="2400" dirty="0" smtClean="0">
                <a:solidFill>
                  <a:srgbClr val="C00000"/>
                </a:solidFill>
              </a:rPr>
              <a:t> (AVL).</a:t>
            </a:r>
          </a:p>
          <a:p>
            <a:pPr marL="682625" lvl="1" indent="-352425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</a:rPr>
              <a:t> CTDL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mở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rộng</a:t>
            </a:r>
            <a:r>
              <a:rPr lang="en-US" altLang="en-US" sz="2400" dirty="0" smtClean="0">
                <a:solidFill>
                  <a:srgbClr val="C00000"/>
                </a:solidFill>
              </a:rPr>
              <a:t>.</a:t>
            </a:r>
          </a:p>
          <a:p>
            <a:pPr lvl="4" algn="l">
              <a:spcBef>
                <a:spcPts val="300"/>
              </a:spcBef>
              <a:spcAft>
                <a:spcPts val="300"/>
              </a:spcAft>
            </a:pP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Có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khả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năng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phân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tích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giải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thích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luận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giải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quyết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cài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thuật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toán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và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các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r>
              <a:rPr lang="en-US" sz="2500" b="1" i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500" b="1" i="1" dirty="0" err="1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500" b="1" i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CTDL&amp;GT</a:t>
            </a:r>
            <a:endParaRPr lang="en-US" altLang="en-US" sz="2500" b="1" i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0955" y="271877"/>
            <a:ext cx="50082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4000" spc="135" dirty="0">
                <a:solidFill>
                  <a:srgbClr val="006666"/>
                </a:solidFill>
              </a:rPr>
              <a:t>Độ</a:t>
            </a:r>
            <a:r>
              <a:rPr sz="4000" spc="-35" dirty="0">
                <a:solidFill>
                  <a:srgbClr val="006666"/>
                </a:solidFill>
              </a:rPr>
              <a:t> </a:t>
            </a:r>
            <a:r>
              <a:rPr sz="4000" spc="-40" dirty="0">
                <a:solidFill>
                  <a:srgbClr val="006666"/>
                </a:solidFill>
              </a:rPr>
              <a:t>phức</a:t>
            </a:r>
            <a:r>
              <a:rPr sz="4000" spc="-75" dirty="0">
                <a:solidFill>
                  <a:srgbClr val="006666"/>
                </a:solidFill>
              </a:rPr>
              <a:t> </a:t>
            </a:r>
            <a:r>
              <a:rPr sz="4000" spc="130" dirty="0">
                <a:solidFill>
                  <a:srgbClr val="006666"/>
                </a:solidFill>
              </a:rPr>
              <a:t>tạp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80" dirty="0">
                <a:solidFill>
                  <a:srgbClr val="006666"/>
                </a:solidFill>
              </a:rPr>
              <a:t>giải</a:t>
            </a:r>
            <a:r>
              <a:rPr sz="4000" spc="-45" dirty="0">
                <a:solidFill>
                  <a:srgbClr val="006666"/>
                </a:solidFill>
              </a:rPr>
              <a:t> </a:t>
            </a:r>
            <a:r>
              <a:rPr sz="4000" spc="60" dirty="0">
                <a:solidFill>
                  <a:srgbClr val="006666"/>
                </a:solidFill>
              </a:rPr>
              <a:t>thuật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32577" y="1554809"/>
            <a:ext cx="351663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Có 3 kiểu đánh giá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200" y="2132370"/>
            <a:ext cx="7377356" cy="2993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b="1" spc="75" dirty="0" err="1" smtClean="0">
                <a:solidFill>
                  <a:srgbClr val="FF0000"/>
                </a:solidFill>
                <a:latin typeface="Arial"/>
                <a:cs typeface="Arial"/>
              </a:rPr>
              <a:t>Độ</a:t>
            </a:r>
            <a:r>
              <a:rPr sz="2000" b="1" spc="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phức </a:t>
            </a:r>
            <a:r>
              <a:rPr sz="2000" b="1" spc="80" dirty="0">
                <a:solidFill>
                  <a:srgbClr val="FF0000"/>
                </a:solidFill>
                <a:latin typeface="Arial"/>
                <a:cs typeface="Arial"/>
              </a:rPr>
              <a:t>tạp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trong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trường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hợp 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tốt nhất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Số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phép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toán 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ít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nhất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mà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2000" b="1" spc="40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phải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thực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hiện </a:t>
            </a:r>
            <a:r>
              <a:rPr sz="2000" b="1" spc="140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2000" b="1" spc="10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2000" b="1" spc="50" dirty="0">
                <a:solidFill>
                  <a:srgbClr val="003366"/>
                </a:solidFill>
                <a:latin typeface="Arial"/>
                <a:cs typeface="Arial"/>
              </a:rPr>
              <a:t>mọi </a:t>
            </a:r>
            <a:r>
              <a:rPr sz="2000" b="1" spc="100" dirty="0">
                <a:solidFill>
                  <a:srgbClr val="003366"/>
                </a:solidFill>
                <a:latin typeface="Arial"/>
                <a:cs typeface="Arial"/>
              </a:rPr>
              <a:t>bộ </a:t>
            </a:r>
            <a:r>
              <a:rPr sz="2000" b="1" spc="1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 err="1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vào</a:t>
            </a:r>
            <a:endParaRPr lang="en-US"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b="1" spc="75" dirty="0" err="1" smtClean="0">
                <a:solidFill>
                  <a:srgbClr val="FF0000"/>
                </a:solidFill>
                <a:latin typeface="Arial"/>
                <a:cs typeface="Arial"/>
              </a:rPr>
              <a:t>Độ</a:t>
            </a:r>
            <a:r>
              <a:rPr sz="2000" b="1" spc="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phức </a:t>
            </a:r>
            <a:r>
              <a:rPr sz="2000" b="1" spc="75" dirty="0">
                <a:solidFill>
                  <a:srgbClr val="FF0000"/>
                </a:solidFill>
                <a:latin typeface="Arial"/>
                <a:cs typeface="Arial"/>
              </a:rPr>
              <a:t>tạp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trung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bình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Số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phép toán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trung bình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mà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phải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thực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hiện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130" dirty="0">
                <a:solidFill>
                  <a:srgbClr val="003366"/>
                </a:solidFill>
                <a:latin typeface="Arial"/>
                <a:cs typeface="Arial"/>
              </a:rPr>
              <a:t>để</a:t>
            </a:r>
            <a:r>
              <a:rPr sz="20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xử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lý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003366"/>
                </a:solidFill>
                <a:latin typeface="Arial"/>
                <a:cs typeface="Arial"/>
              </a:rPr>
              <a:t>mọi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20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0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 err="1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 err="1" smtClean="0">
                <a:solidFill>
                  <a:srgbClr val="003366"/>
                </a:solidFill>
                <a:latin typeface="Arial"/>
                <a:cs typeface="Arial"/>
              </a:rPr>
              <a:t>vào</a:t>
            </a:r>
            <a:endParaRPr lang="en-US"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b="1" spc="75" dirty="0" err="1" smtClean="0">
                <a:solidFill>
                  <a:srgbClr val="FF0000"/>
                </a:solidFill>
                <a:latin typeface="Arial"/>
                <a:cs typeface="Arial"/>
              </a:rPr>
              <a:t>Độ</a:t>
            </a:r>
            <a:r>
              <a:rPr sz="2000" b="1" spc="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phức </a:t>
            </a:r>
            <a:r>
              <a:rPr sz="2000" b="1" spc="75" dirty="0">
                <a:solidFill>
                  <a:srgbClr val="FF0000"/>
                </a:solidFill>
                <a:latin typeface="Arial"/>
                <a:cs typeface="Arial"/>
              </a:rPr>
              <a:t>tạp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trong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trường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hợp </a:t>
            </a:r>
            <a:r>
              <a:rPr sz="2000" b="1" spc="80" dirty="0">
                <a:solidFill>
                  <a:srgbClr val="FF0000"/>
                </a:solidFill>
                <a:latin typeface="Arial"/>
                <a:cs typeface="Arial"/>
              </a:rPr>
              <a:t>xấu </a:t>
            </a:r>
            <a:r>
              <a:rPr sz="2000" b="1" spc="55" dirty="0">
                <a:solidFill>
                  <a:srgbClr val="FF0000"/>
                </a:solidFill>
                <a:latin typeface="Arial"/>
                <a:cs typeface="Arial"/>
              </a:rPr>
              <a:t>nhất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: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Số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phép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toán </a:t>
            </a:r>
            <a:r>
              <a:rPr sz="2000" b="1" spc="-54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003366"/>
                </a:solidFill>
                <a:latin typeface="Arial"/>
                <a:cs typeface="Arial"/>
              </a:rPr>
              <a:t>nhiều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nhất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mà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2000" b="1" spc="45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phải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thực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hiện </a:t>
            </a:r>
            <a:r>
              <a:rPr sz="2000" b="1" spc="135" dirty="0">
                <a:solidFill>
                  <a:srgbClr val="003366"/>
                </a:solidFill>
                <a:latin typeface="Arial"/>
                <a:cs typeface="Arial"/>
              </a:rPr>
              <a:t>để </a:t>
            </a:r>
            <a:r>
              <a:rPr sz="2000" b="1" spc="5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2000" b="1" spc="50" dirty="0">
                <a:solidFill>
                  <a:srgbClr val="003366"/>
                </a:solidFill>
                <a:latin typeface="Arial"/>
                <a:cs typeface="Arial"/>
              </a:rPr>
              <a:t>mọi </a:t>
            </a:r>
            <a:r>
              <a:rPr sz="2000" b="1" spc="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dữ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vào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6666"/>
                </a:solidFill>
              </a:rPr>
              <a:t>Một</a:t>
            </a:r>
            <a:r>
              <a:rPr sz="4000" spc="-60" dirty="0">
                <a:solidFill>
                  <a:srgbClr val="006666"/>
                </a:solidFill>
              </a:rPr>
              <a:t> </a:t>
            </a:r>
            <a:r>
              <a:rPr sz="4000" spc="114" dirty="0">
                <a:solidFill>
                  <a:srgbClr val="006666"/>
                </a:solidFill>
              </a:rPr>
              <a:t>số</a:t>
            </a:r>
            <a:r>
              <a:rPr sz="4000" spc="-4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ví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160" dirty="0">
                <a:solidFill>
                  <a:srgbClr val="006666"/>
                </a:solidFill>
              </a:rPr>
              <a:t>dụ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99064" y="1663977"/>
            <a:ext cx="334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Bài toán max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00" y="2316042"/>
            <a:ext cx="5562600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08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Vào: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Dãy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X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số: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X1,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X2,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…,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 err="1" smtClean="0">
                <a:solidFill>
                  <a:srgbClr val="003366"/>
                </a:solidFill>
                <a:latin typeface="Arial"/>
                <a:cs typeface="Arial"/>
              </a:rPr>
              <a:t>Xn</a:t>
            </a:r>
            <a:endParaRPr lang="en-US" sz="2400" b="1" spc="-5" dirty="0">
              <a:solidFill>
                <a:srgbClr val="003366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108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400" b="1" spc="-5" dirty="0" smtClean="0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sz="2400" b="1" spc="60" dirty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7191" y="3742532"/>
            <a:ext cx="3505200" cy="1619250"/>
          </a:xfrm>
          <a:prstGeom prst="rect">
            <a:avLst/>
          </a:prstGeom>
          <a:solidFill>
            <a:srgbClr val="99CC99"/>
          </a:solidFill>
        </p:spPr>
        <p:txBody>
          <a:bodyPr vert="horz" wrap="square" lIns="0" tIns="469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70"/>
              </a:spcBef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18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X[1];</a:t>
            </a:r>
            <a:endParaRPr sz="1800" dirty="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(i=2;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i&lt;=n;i++)</a:t>
            </a:r>
            <a:endParaRPr sz="1800" dirty="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if</a:t>
            </a:r>
            <a:r>
              <a:rPr sz="18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(Max&lt;X[i])</a:t>
            </a:r>
            <a:endParaRPr sz="1800" dirty="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18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X[i];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1700" y="1793063"/>
            <a:ext cx="7513320" cy="276421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2800" b="1" spc="-8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800" b="1" spc="-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endParaRPr sz="28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Xét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dãy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X={34</a:t>
            </a:r>
            <a:r>
              <a:rPr sz="2400" b="1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7F00"/>
                </a:solidFill>
                <a:latin typeface="Arial"/>
                <a:cs typeface="Arial"/>
              </a:rPr>
              <a:t>32</a:t>
            </a:r>
            <a:r>
              <a:rPr sz="2400" b="1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45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65</a:t>
            </a:r>
            <a:r>
              <a:rPr sz="2400" b="1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23</a:t>
            </a:r>
            <a:r>
              <a:rPr sz="2400" b="1" spc="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54},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n=6</a:t>
            </a:r>
            <a:endParaRPr sz="2400" dirty="0">
              <a:latin typeface="Arial"/>
              <a:cs typeface="Arial"/>
            </a:endParaRPr>
          </a:p>
          <a:p>
            <a:pPr marL="768350" marR="468630" indent="-285750">
              <a:lnSpc>
                <a:spcPct val="120800"/>
              </a:lnSpc>
              <a:spcBef>
                <a:spcPts val="5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phức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nhớ: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9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chỗ</a:t>
            </a:r>
            <a:r>
              <a:rPr sz="24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nhớ </a:t>
            </a:r>
            <a:r>
              <a:rPr sz="2400" b="1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vào: 7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chỗ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nhớ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(X1, …,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X6,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n)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phụ: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(i)</a:t>
            </a:r>
            <a:endParaRPr sz="2400" dirty="0">
              <a:latin typeface="Arial"/>
              <a:cs typeface="Arial"/>
            </a:endParaRPr>
          </a:p>
          <a:p>
            <a:pPr marL="76835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ra: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(Max)</a:t>
            </a:r>
            <a:endParaRPr sz="24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600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phức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thời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gian: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8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spc="70" smtClean="0">
                <a:solidFill>
                  <a:srgbClr val="006666"/>
                </a:solidFill>
              </a:rPr>
              <a:t>Một</a:t>
            </a:r>
            <a:r>
              <a:rPr lang="en-US" sz="4000" spc="-60" smtClean="0">
                <a:solidFill>
                  <a:srgbClr val="006666"/>
                </a:solidFill>
              </a:rPr>
              <a:t> </a:t>
            </a:r>
            <a:r>
              <a:rPr lang="en-US" sz="4000" spc="114" smtClean="0">
                <a:solidFill>
                  <a:srgbClr val="006666"/>
                </a:solidFill>
              </a:rPr>
              <a:t>số</a:t>
            </a:r>
            <a:r>
              <a:rPr lang="en-US" sz="4000" spc="-45" smtClean="0">
                <a:solidFill>
                  <a:srgbClr val="006666"/>
                </a:solidFill>
              </a:rPr>
              <a:t> </a:t>
            </a:r>
            <a:r>
              <a:rPr lang="en-US" sz="4000" spc="-25" smtClean="0">
                <a:solidFill>
                  <a:srgbClr val="006666"/>
                </a:solidFill>
              </a:rPr>
              <a:t>ví</a:t>
            </a:r>
            <a:r>
              <a:rPr lang="en-US" sz="4000" spc="-70" smtClean="0">
                <a:solidFill>
                  <a:srgbClr val="006666"/>
                </a:solidFill>
              </a:rPr>
              <a:t> </a:t>
            </a:r>
            <a:r>
              <a:rPr lang="en-US" sz="4000" spc="160" smtClean="0">
                <a:solidFill>
                  <a:srgbClr val="006666"/>
                </a:solidFill>
              </a:rPr>
              <a:t>dụ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972560" y="1932178"/>
            <a:ext cx="4331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007F00"/>
                </a:solidFill>
                <a:latin typeface="Arial"/>
                <a:cs typeface="Arial"/>
              </a:rPr>
              <a:t>X={34</a:t>
            </a:r>
            <a:r>
              <a:rPr sz="2800" b="1" spc="-9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7F00"/>
                </a:solidFill>
                <a:latin typeface="Arial"/>
                <a:cs typeface="Arial"/>
              </a:rPr>
              <a:t>32</a:t>
            </a:r>
            <a:r>
              <a:rPr sz="2800" b="1" spc="-7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7F00"/>
                </a:solidFill>
                <a:latin typeface="Arial"/>
                <a:cs typeface="Arial"/>
              </a:rPr>
              <a:t>45</a:t>
            </a:r>
            <a:r>
              <a:rPr sz="2800" b="1" spc="-7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7F00"/>
                </a:solidFill>
                <a:latin typeface="Arial"/>
                <a:cs typeface="Arial"/>
              </a:rPr>
              <a:t>65</a:t>
            </a:r>
            <a:r>
              <a:rPr sz="2800" b="1" spc="-8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7F00"/>
                </a:solidFill>
                <a:latin typeface="Arial"/>
                <a:cs typeface="Arial"/>
              </a:rPr>
              <a:t>23</a:t>
            </a:r>
            <a:r>
              <a:rPr sz="2800" b="1" spc="-7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7F00"/>
                </a:solidFill>
                <a:latin typeface="Arial"/>
                <a:cs typeface="Arial"/>
              </a:rPr>
              <a:t>54},</a:t>
            </a:r>
            <a:r>
              <a:rPr sz="2800" b="1" spc="-4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7F00"/>
                </a:solidFill>
                <a:latin typeface="Arial"/>
                <a:cs typeface="Arial"/>
              </a:rPr>
              <a:t>n=6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6574" y="1307993"/>
            <a:ext cx="8229600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</a:t>
            </a:r>
            <a:r>
              <a:rPr spc="-50" dirty="0"/>
              <a:t> </a:t>
            </a:r>
            <a:r>
              <a:rPr dirty="0"/>
              <a:t>=</a:t>
            </a:r>
            <a:r>
              <a:rPr spc="-60" dirty="0"/>
              <a:t> </a:t>
            </a:r>
            <a:r>
              <a:rPr spc="-10" dirty="0"/>
              <a:t>X[1];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0485" y="-17887"/>
            <a:ext cx="2999105" cy="127508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</a:t>
            </a:r>
            <a:r>
              <a:rPr sz="18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(i=2;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i&lt;=n;i++)</a:t>
            </a:r>
            <a:endParaRPr sz="18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if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(Max&lt;X[i])</a:t>
            </a:r>
            <a:endParaRPr sz="1800" dirty="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1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X[i];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270" y="2402840"/>
            <a:ext cx="5756275" cy="197231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  <a:tabLst>
                <a:tab pos="2755265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34;	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800" b="1" spc="-1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52100"/>
              </a:lnSpc>
            </a:pP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i=2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Max&lt;X[2]:false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003366"/>
                </a:solidFill>
                <a:latin typeface="Arial"/>
                <a:cs typeface="Arial"/>
              </a:rPr>
              <a:t>không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gán </a:t>
            </a:r>
            <a:r>
              <a:rPr sz="2800" b="1" spc="-7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i=3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Max&lt;X[3]:true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4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003366"/>
                </a:solidFill>
                <a:latin typeface="Arial"/>
                <a:cs typeface="Arial"/>
              </a:rPr>
              <a:t>Max=45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3069" y="3051810"/>
            <a:ext cx="1983739" cy="132334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850"/>
              </a:spcBef>
              <a:buAutoNum type="arabicPlain"/>
              <a:tabLst>
                <a:tab pos="299720" algn="l"/>
              </a:tabLst>
            </a:pP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1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>
              <a:latin typeface="Arial"/>
              <a:cs typeface="Arial"/>
            </a:endParaRPr>
          </a:p>
          <a:p>
            <a:pPr marL="301625" indent="-289560">
              <a:lnSpc>
                <a:spcPct val="100000"/>
              </a:lnSpc>
              <a:spcBef>
                <a:spcPts val="1750"/>
              </a:spcBef>
              <a:buAutoNum type="arabicPlain"/>
              <a:tabLst>
                <a:tab pos="302260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1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270" y="4570729"/>
            <a:ext cx="5123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i=4</a:t>
            </a:r>
            <a:r>
              <a:rPr sz="2800" b="1" spc="-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Max&lt;X[4]:true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003366"/>
                </a:solidFill>
                <a:latin typeface="Arial"/>
                <a:cs typeface="Arial"/>
              </a:rPr>
              <a:t>Max=65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3069" y="4570729"/>
            <a:ext cx="19837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2</a:t>
            </a:r>
            <a:r>
              <a:rPr sz="2800" b="1" spc="-1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1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270" y="4997450"/>
            <a:ext cx="575627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1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i=5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Max&lt;X[5]:false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003366"/>
                </a:solidFill>
                <a:latin typeface="Arial"/>
                <a:cs typeface="Arial"/>
              </a:rPr>
              <a:t>không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gán </a:t>
            </a:r>
            <a:r>
              <a:rPr sz="2800" b="1" spc="-7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i=6</a:t>
            </a:r>
            <a:r>
              <a:rPr sz="2800" b="1" spc="-8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Max&lt;X[6]:false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3366"/>
                </a:solidFill>
                <a:latin typeface="Arial"/>
                <a:cs typeface="Arial"/>
              </a:rPr>
              <a:t>-&gt;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không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gán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3069" y="4997450"/>
            <a:ext cx="1983105" cy="132334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800" b="1" spc="-1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1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800" b="1" spc="-1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800" b="1" spc="-1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spc="70" smtClean="0">
                <a:solidFill>
                  <a:srgbClr val="006666"/>
                </a:solidFill>
              </a:rPr>
              <a:t>Một</a:t>
            </a:r>
            <a:r>
              <a:rPr lang="en-US" sz="4000" spc="-60" smtClean="0">
                <a:solidFill>
                  <a:srgbClr val="006666"/>
                </a:solidFill>
              </a:rPr>
              <a:t> </a:t>
            </a:r>
            <a:r>
              <a:rPr lang="en-US" sz="4000" spc="114" smtClean="0">
                <a:solidFill>
                  <a:srgbClr val="006666"/>
                </a:solidFill>
              </a:rPr>
              <a:t>số</a:t>
            </a:r>
            <a:r>
              <a:rPr lang="en-US" sz="4000" spc="-45" smtClean="0">
                <a:solidFill>
                  <a:srgbClr val="006666"/>
                </a:solidFill>
              </a:rPr>
              <a:t> </a:t>
            </a:r>
            <a:r>
              <a:rPr lang="en-US" sz="4000" spc="-25" smtClean="0">
                <a:solidFill>
                  <a:srgbClr val="006666"/>
                </a:solidFill>
              </a:rPr>
              <a:t>ví</a:t>
            </a:r>
            <a:r>
              <a:rPr lang="en-US" sz="4000" spc="-70" smtClean="0">
                <a:solidFill>
                  <a:srgbClr val="006666"/>
                </a:solidFill>
              </a:rPr>
              <a:t> </a:t>
            </a:r>
            <a:r>
              <a:rPr lang="en-US" sz="4000" spc="160" smtClean="0">
                <a:solidFill>
                  <a:srgbClr val="006666"/>
                </a:solidFill>
              </a:rPr>
              <a:t>dụ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05242" y="1701799"/>
            <a:ext cx="7071958" cy="3211777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endParaRPr sz="28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Xét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dãy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X={65</a:t>
            </a:r>
            <a:r>
              <a:rPr sz="2400" b="1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7F00"/>
                </a:solidFill>
                <a:latin typeface="Arial"/>
                <a:cs typeface="Arial"/>
              </a:rPr>
              <a:t>32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45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7F00"/>
                </a:solidFill>
                <a:latin typeface="Arial"/>
                <a:cs typeface="Arial"/>
              </a:rPr>
              <a:t>34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7F00"/>
                </a:solidFill>
                <a:latin typeface="Arial"/>
                <a:cs typeface="Arial"/>
              </a:rPr>
              <a:t>23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 54},</a:t>
            </a:r>
            <a:r>
              <a:rPr sz="2400" b="1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n=6</a:t>
            </a:r>
            <a:endParaRPr sz="2400" dirty="0">
              <a:latin typeface="Arial"/>
              <a:cs typeface="Arial"/>
            </a:endParaRPr>
          </a:p>
          <a:p>
            <a:pPr marL="768350" marR="1788160" indent="-285750">
              <a:lnSpc>
                <a:spcPct val="120800"/>
              </a:lnSpc>
              <a:spcBef>
                <a:spcPts val="5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nhớ: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9 </a:t>
            </a:r>
            <a:r>
              <a:rPr sz="2400" b="1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endParaRPr lang="en-US" sz="2400" b="1" spc="-650" dirty="0" smtClean="0">
              <a:solidFill>
                <a:srgbClr val="003366"/>
              </a:solidFill>
              <a:latin typeface="Arial"/>
              <a:cs typeface="Arial"/>
            </a:endParaRPr>
          </a:p>
          <a:p>
            <a:pPr marL="768350" marR="1788160" indent="-285750">
              <a:lnSpc>
                <a:spcPct val="120800"/>
              </a:lnSpc>
              <a:spcBef>
                <a:spcPts val="5"/>
              </a:spcBef>
            </a:pPr>
            <a:r>
              <a:rPr lang="en-US" sz="2400" b="1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 err="1" smtClean="0">
                <a:solidFill>
                  <a:srgbClr val="003366"/>
                </a:solidFill>
                <a:latin typeface="Arial"/>
                <a:cs typeface="Arial"/>
              </a:rPr>
              <a:t>vào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r>
              <a:rPr lang="en-US"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7</a:t>
            </a:r>
            <a:endParaRPr lang="en-US" sz="2400" dirty="0">
              <a:latin typeface="Arial"/>
              <a:cs typeface="Arial"/>
            </a:endParaRPr>
          </a:p>
          <a:p>
            <a:pPr marL="768350" marR="1788160" indent="-285750">
              <a:lnSpc>
                <a:spcPct val="120800"/>
              </a:lnSpc>
              <a:spcBef>
                <a:spcPts val="5"/>
              </a:spcBef>
            </a:pPr>
            <a:r>
              <a:rPr sz="2400" b="1" spc="50" dirty="0" err="1" smtClean="0">
                <a:solidFill>
                  <a:srgbClr val="003366"/>
                </a:solidFill>
                <a:latin typeface="Arial"/>
                <a:cs typeface="Arial"/>
              </a:rPr>
              <a:t>phụ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r>
              <a:rPr sz="24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endParaRPr lang="en-US" sz="2400" dirty="0">
              <a:latin typeface="Arial"/>
              <a:cs typeface="Arial"/>
            </a:endParaRPr>
          </a:p>
          <a:p>
            <a:pPr marL="768350" marR="1788160" indent="-285750">
              <a:lnSpc>
                <a:spcPct val="120800"/>
              </a:lnSpc>
              <a:spcBef>
                <a:spcPts val="5"/>
              </a:spcBef>
            </a:pPr>
            <a:r>
              <a:rPr sz="2400" b="1" spc="-5" dirty="0" err="1" smtClean="0">
                <a:solidFill>
                  <a:srgbClr val="003366"/>
                </a:solidFill>
                <a:latin typeface="Arial"/>
                <a:cs typeface="Arial"/>
              </a:rPr>
              <a:t>ra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r>
              <a:rPr sz="24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600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thời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gian: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6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spc="70" smtClean="0">
                <a:solidFill>
                  <a:srgbClr val="006666"/>
                </a:solidFill>
              </a:rPr>
              <a:t>Một</a:t>
            </a:r>
            <a:r>
              <a:rPr lang="en-US" sz="4000" spc="-60" smtClean="0">
                <a:solidFill>
                  <a:srgbClr val="006666"/>
                </a:solidFill>
              </a:rPr>
              <a:t> </a:t>
            </a:r>
            <a:r>
              <a:rPr lang="en-US" sz="4000" spc="114" smtClean="0">
                <a:solidFill>
                  <a:srgbClr val="006666"/>
                </a:solidFill>
              </a:rPr>
              <a:t>số</a:t>
            </a:r>
            <a:r>
              <a:rPr lang="en-US" sz="4000" spc="-45" smtClean="0">
                <a:solidFill>
                  <a:srgbClr val="006666"/>
                </a:solidFill>
              </a:rPr>
              <a:t> </a:t>
            </a:r>
            <a:r>
              <a:rPr lang="en-US" sz="4000" spc="-25" smtClean="0">
                <a:solidFill>
                  <a:srgbClr val="006666"/>
                </a:solidFill>
              </a:rPr>
              <a:t>ví</a:t>
            </a:r>
            <a:r>
              <a:rPr lang="en-US" sz="4000" spc="-70" smtClean="0">
                <a:solidFill>
                  <a:srgbClr val="006666"/>
                </a:solidFill>
              </a:rPr>
              <a:t> </a:t>
            </a:r>
            <a:r>
              <a:rPr lang="en-US" sz="4000" spc="160" smtClean="0">
                <a:solidFill>
                  <a:srgbClr val="006666"/>
                </a:solidFill>
              </a:rPr>
              <a:t>dụ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969" y="2309071"/>
            <a:ext cx="5796915" cy="31902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785"/>
              </a:spcBef>
              <a:buSzPct val="75000"/>
              <a:buFont typeface="Symbol"/>
              <a:buChar char="●"/>
              <a:tabLst>
                <a:tab pos="368300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endParaRPr sz="28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Xét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dãy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X={23 </a:t>
            </a:r>
            <a:r>
              <a:rPr sz="2400" b="1" spc="5" dirty="0">
                <a:solidFill>
                  <a:srgbClr val="007F00"/>
                </a:solidFill>
                <a:latin typeface="Arial"/>
                <a:cs typeface="Arial"/>
              </a:rPr>
              <a:t>32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7F00"/>
                </a:solidFill>
                <a:latin typeface="Arial"/>
                <a:cs typeface="Arial"/>
              </a:rPr>
              <a:t>34</a:t>
            </a:r>
            <a:r>
              <a:rPr sz="2400" b="1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45 54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F00"/>
                </a:solidFill>
                <a:latin typeface="Arial"/>
                <a:cs typeface="Arial"/>
              </a:rPr>
              <a:t>65},</a:t>
            </a:r>
            <a:r>
              <a:rPr sz="2400" b="1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7F00"/>
                </a:solidFill>
                <a:latin typeface="Arial"/>
                <a:cs typeface="Arial"/>
              </a:rPr>
              <a:t>n=6</a:t>
            </a:r>
            <a:endParaRPr sz="2400">
              <a:latin typeface="Arial"/>
              <a:cs typeface="Arial"/>
            </a:endParaRPr>
          </a:p>
          <a:p>
            <a:pPr marL="768350" marR="1958975" indent="-285750">
              <a:lnSpc>
                <a:spcPct val="120800"/>
              </a:lnSpc>
              <a:spcBef>
                <a:spcPts val="5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bộ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nhớ: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9 </a:t>
            </a:r>
            <a:r>
              <a:rPr sz="2400" b="1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vào: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  <a:p>
            <a:pPr marL="768350">
              <a:lnSpc>
                <a:spcPct val="100000"/>
              </a:lnSpc>
              <a:spcBef>
                <a:spcPts val="600"/>
              </a:spcBef>
            </a:pP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phụ:</a:t>
            </a:r>
            <a:r>
              <a:rPr sz="24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768350">
              <a:lnSpc>
                <a:spcPct val="100000"/>
              </a:lnSpc>
              <a:spcBef>
                <a:spcPts val="6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ra:</a:t>
            </a:r>
            <a:r>
              <a:rPr sz="24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600"/>
              </a:spcBef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thời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gian: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11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phép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6666"/>
                </a:solidFill>
              </a:rPr>
              <a:t>Một</a:t>
            </a:r>
            <a:r>
              <a:rPr sz="4000" spc="-60" dirty="0">
                <a:solidFill>
                  <a:srgbClr val="006666"/>
                </a:solidFill>
              </a:rPr>
              <a:t> </a:t>
            </a:r>
            <a:r>
              <a:rPr sz="4000" spc="114" dirty="0">
                <a:solidFill>
                  <a:srgbClr val="006666"/>
                </a:solidFill>
              </a:rPr>
              <a:t>số</a:t>
            </a:r>
            <a:r>
              <a:rPr sz="4000" spc="-4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ví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160" dirty="0">
                <a:solidFill>
                  <a:srgbClr val="006666"/>
                </a:solidFill>
              </a:rPr>
              <a:t>dụ</a:t>
            </a:r>
            <a:endParaRPr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969" y="2353309"/>
            <a:ext cx="6141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 typeface="Symbol"/>
              <a:buChar char="●"/>
              <a:tabLst>
                <a:tab pos="368300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28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r>
              <a:rPr sz="28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366"/>
                </a:solidFill>
                <a:latin typeface="Arial"/>
                <a:cs typeface="Arial"/>
              </a:rPr>
              <a:t>Đánh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giá</a:t>
            </a:r>
            <a:r>
              <a:rPr sz="2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35" dirty="0">
                <a:solidFill>
                  <a:srgbClr val="003366"/>
                </a:solidFill>
                <a:latin typeface="Arial"/>
                <a:cs typeface="Arial"/>
              </a:rPr>
              <a:t>tổng</a:t>
            </a:r>
            <a:r>
              <a:rPr sz="2800" b="1" spc="-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20" dirty="0">
                <a:solidFill>
                  <a:srgbClr val="003366"/>
                </a:solidFill>
                <a:latin typeface="Arial"/>
                <a:cs typeface="Arial"/>
              </a:rPr>
              <a:t>quát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620" y="2819400"/>
            <a:ext cx="4928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Vào: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Dãy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X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số: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X1,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X2,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…,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Xn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2869" y="2721610"/>
            <a:ext cx="153035" cy="124079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8620" y="3185159"/>
            <a:ext cx="149923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9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Ra: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Max 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6600" y="3505200"/>
            <a:ext cx="4495800" cy="1619250"/>
          </a:xfrm>
          <a:custGeom>
            <a:avLst/>
            <a:gdLst/>
            <a:ahLst/>
            <a:cxnLst/>
            <a:rect l="l" t="t" r="r" b="b"/>
            <a:pathLst>
              <a:path w="4495800" h="1619250">
                <a:moveTo>
                  <a:pt x="0" y="0"/>
                </a:moveTo>
                <a:lnTo>
                  <a:pt x="4495800" y="0"/>
                </a:lnTo>
                <a:lnTo>
                  <a:pt x="44958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solidFill>
            <a:srgbClr val="99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54070" y="3397250"/>
            <a:ext cx="2999105" cy="1691639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18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4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X[1];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</a:t>
            </a:r>
            <a:r>
              <a:rPr sz="18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(i=2;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i&lt;=n;i++)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120"/>
              </a:spcBef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if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(Max&lt;X[i])</a:t>
            </a:r>
            <a:endParaRPr sz="1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Max</a:t>
            </a:r>
            <a:r>
              <a:rPr sz="1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X[i];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6666"/>
                </a:solidFill>
              </a:rPr>
              <a:t>Một</a:t>
            </a:r>
            <a:r>
              <a:rPr sz="4000" spc="-60" dirty="0">
                <a:solidFill>
                  <a:srgbClr val="006666"/>
                </a:solidFill>
              </a:rPr>
              <a:t> </a:t>
            </a:r>
            <a:r>
              <a:rPr sz="4000" spc="114" dirty="0">
                <a:solidFill>
                  <a:srgbClr val="006666"/>
                </a:solidFill>
              </a:rPr>
              <a:t>số</a:t>
            </a:r>
            <a:r>
              <a:rPr sz="4000" spc="-4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ví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160" dirty="0">
                <a:solidFill>
                  <a:srgbClr val="006666"/>
                </a:solidFill>
              </a:rPr>
              <a:t>dụ</a:t>
            </a:r>
            <a:endParaRPr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969" y="2353309"/>
            <a:ext cx="4573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 typeface="Symbol"/>
              <a:buChar char="●"/>
              <a:tabLst>
                <a:tab pos="368300" algn="l"/>
              </a:tabLst>
            </a:pPr>
            <a:r>
              <a:rPr sz="2800" b="1" spc="-30" dirty="0">
                <a:solidFill>
                  <a:srgbClr val="003366"/>
                </a:solidFill>
                <a:latin typeface="Arial"/>
                <a:cs typeface="Arial"/>
              </a:rPr>
              <a:t>Bài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toán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003366"/>
                </a:solidFill>
                <a:latin typeface="Arial"/>
                <a:cs typeface="Arial"/>
              </a:rPr>
              <a:t>sắp</a:t>
            </a:r>
            <a:r>
              <a:rPr sz="28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95" dirty="0">
                <a:solidFill>
                  <a:srgbClr val="003366"/>
                </a:solidFill>
                <a:latin typeface="Arial"/>
                <a:cs typeface="Arial"/>
              </a:rPr>
              <a:t>xếp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003366"/>
                </a:solidFill>
                <a:latin typeface="Arial"/>
                <a:cs typeface="Arial"/>
              </a:rPr>
              <a:t>nổi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350" dirty="0">
                <a:solidFill>
                  <a:srgbClr val="003366"/>
                </a:solidFill>
                <a:latin typeface="Arial"/>
                <a:cs typeface="Arial"/>
              </a:rPr>
              <a:t>bọt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620" y="2780030"/>
            <a:ext cx="5993130" cy="8356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Vào: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Dãy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X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số: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X1,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X2,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…,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Xn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Ra: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Dãy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X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được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sắp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theo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chiều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tăng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dần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2869" y="2721610"/>
            <a:ext cx="153035" cy="124079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00336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8620" y="3629659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60" dirty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sz="24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0400" y="3962400"/>
            <a:ext cx="5334000" cy="2452370"/>
          </a:xfrm>
          <a:custGeom>
            <a:avLst/>
            <a:gdLst/>
            <a:ahLst/>
            <a:cxnLst/>
            <a:rect l="l" t="t" r="r" b="b"/>
            <a:pathLst>
              <a:path w="5334000" h="2452370">
                <a:moveTo>
                  <a:pt x="0" y="0"/>
                </a:moveTo>
                <a:lnTo>
                  <a:pt x="5334000" y="0"/>
                </a:lnTo>
                <a:lnTo>
                  <a:pt x="5334000" y="2452370"/>
                </a:lnTo>
                <a:lnTo>
                  <a:pt x="0" y="2452370"/>
                </a:lnTo>
                <a:lnTo>
                  <a:pt x="0" y="0"/>
                </a:lnTo>
                <a:close/>
              </a:path>
            </a:pathLst>
          </a:custGeom>
          <a:solidFill>
            <a:srgbClr val="99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77870" y="3854450"/>
            <a:ext cx="3006090" cy="127508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</a:t>
            </a:r>
            <a:r>
              <a:rPr sz="18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(i=1;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i&lt;n;</a:t>
            </a:r>
            <a:r>
              <a:rPr sz="18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i++)</a:t>
            </a:r>
            <a:endParaRPr sz="1800">
              <a:latin typeface="Arial"/>
              <a:cs typeface="Arial"/>
            </a:endParaRPr>
          </a:p>
          <a:p>
            <a:pPr marL="1310005" marR="5080" indent="-383540">
              <a:lnSpc>
                <a:spcPts val="3279"/>
              </a:lnSpc>
              <a:spcBef>
                <a:spcPts val="10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(j=1; j&lt;=n-i; j++) </a:t>
            </a:r>
            <a:r>
              <a:rPr sz="1800" b="1" spc="-4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if (X[j]</a:t>
            </a:r>
            <a:r>
              <a:rPr sz="18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&gt;</a:t>
            </a:r>
            <a:r>
              <a:rPr sz="18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X[j+1])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5809" y="5246370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5809" y="5521959"/>
            <a:ext cx="3728085" cy="858519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543560">
              <a:lnSpc>
                <a:spcPct val="100000"/>
              </a:lnSpc>
              <a:spcBef>
                <a:spcPts val="1220"/>
              </a:spcBef>
            </a:pP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tg=X[j];</a:t>
            </a:r>
            <a:r>
              <a:rPr sz="1800" b="1" spc="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X[j]=X[j+1];</a:t>
            </a:r>
            <a:r>
              <a:rPr sz="18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X[j+1]=tg;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2"/>
          <p:cNvSpPr txBox="1">
            <a:spLocks noGrp="1"/>
          </p:cNvSpPr>
          <p:nvPr>
            <p:ph type="title"/>
          </p:nvPr>
        </p:nvSpPr>
        <p:spPr>
          <a:xfrm>
            <a:off x="5638800" y="352004"/>
            <a:ext cx="27762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0" dirty="0">
                <a:solidFill>
                  <a:srgbClr val="006666"/>
                </a:solidFill>
              </a:rPr>
              <a:t>Một</a:t>
            </a:r>
            <a:r>
              <a:rPr sz="4000" spc="-60" dirty="0">
                <a:solidFill>
                  <a:srgbClr val="006666"/>
                </a:solidFill>
              </a:rPr>
              <a:t> </a:t>
            </a:r>
            <a:r>
              <a:rPr sz="4000" spc="114" dirty="0">
                <a:solidFill>
                  <a:srgbClr val="006666"/>
                </a:solidFill>
              </a:rPr>
              <a:t>số</a:t>
            </a:r>
            <a:r>
              <a:rPr sz="4000" spc="-45" dirty="0">
                <a:solidFill>
                  <a:srgbClr val="006666"/>
                </a:solidFill>
              </a:rPr>
              <a:t> </a:t>
            </a:r>
            <a:r>
              <a:rPr sz="4000" spc="-25" dirty="0">
                <a:solidFill>
                  <a:srgbClr val="006666"/>
                </a:solidFill>
              </a:rPr>
              <a:t>ví</a:t>
            </a:r>
            <a:r>
              <a:rPr sz="4000" spc="-70" dirty="0">
                <a:solidFill>
                  <a:srgbClr val="006666"/>
                </a:solidFill>
              </a:rPr>
              <a:t> </a:t>
            </a:r>
            <a:r>
              <a:rPr sz="4000" spc="160" dirty="0">
                <a:solidFill>
                  <a:srgbClr val="006666"/>
                </a:solidFill>
              </a:rPr>
              <a:t>dụ</a:t>
            </a:r>
            <a:endParaRPr sz="4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0" y="276625"/>
            <a:ext cx="218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06666"/>
                </a:solidFill>
              </a:rPr>
              <a:t>Ký</a:t>
            </a:r>
            <a:r>
              <a:rPr sz="3600" spc="-110" dirty="0">
                <a:solidFill>
                  <a:srgbClr val="006666"/>
                </a:solidFill>
              </a:rPr>
              <a:t> </a:t>
            </a:r>
            <a:r>
              <a:rPr sz="3600" spc="90" dirty="0">
                <a:solidFill>
                  <a:srgbClr val="006666"/>
                </a:solidFill>
              </a:rPr>
              <a:t>hiệu</a:t>
            </a:r>
            <a:r>
              <a:rPr sz="3600" spc="-120" dirty="0">
                <a:solidFill>
                  <a:srgbClr val="006666"/>
                </a:solidFill>
              </a:rPr>
              <a:t> </a:t>
            </a:r>
            <a:r>
              <a:rPr sz="3600" dirty="0">
                <a:solidFill>
                  <a:srgbClr val="006666"/>
                </a:solidFill>
              </a:rPr>
              <a:t>O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05242" y="1676400"/>
            <a:ext cx="7585709" cy="354969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142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50" dirty="0" err="1" smtClean="0">
                <a:solidFill>
                  <a:srgbClr val="003366"/>
                </a:solidFill>
                <a:latin typeface="Arial"/>
                <a:cs typeface="Arial"/>
              </a:rPr>
              <a:t>Đọc</a:t>
            </a:r>
            <a:r>
              <a:rPr sz="2400" b="1" spc="-25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ô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lớn</a:t>
            </a:r>
            <a:endParaRPr sz="2400" dirty="0">
              <a:latin typeface="Arial"/>
              <a:cs typeface="Arial"/>
            </a:endParaRPr>
          </a:p>
          <a:p>
            <a:pPr marL="381000" marR="35560" indent="-342900" algn="just">
              <a:lnSpc>
                <a:spcPct val="125000"/>
              </a:lnSpc>
              <a:spcBef>
                <a:spcPts val="60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Đây là ký </a:t>
            </a:r>
            <a:r>
              <a:rPr sz="2400" b="1" spc="70" dirty="0">
                <a:solidFill>
                  <a:srgbClr val="003366"/>
                </a:solidFill>
                <a:latin typeface="Arial"/>
                <a:cs typeface="Arial"/>
              </a:rPr>
              <a:t>hiệu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chỉ </a:t>
            </a:r>
            <a:r>
              <a:rPr sz="2400" b="1" spc="100" dirty="0">
                <a:solidFill>
                  <a:srgbClr val="003366"/>
                </a:solidFill>
                <a:latin typeface="Arial"/>
                <a:cs typeface="Arial"/>
              </a:rPr>
              <a:t>độ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 </a:t>
            </a:r>
            <a:r>
              <a:rPr sz="2400" b="1" spc="160" dirty="0">
                <a:solidFill>
                  <a:srgbClr val="003366"/>
                </a:solidFill>
                <a:latin typeface="Arial"/>
                <a:cs typeface="Arial"/>
              </a:rPr>
              <a:t>về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thời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gian </a:t>
            </a:r>
            <a:r>
              <a:rPr sz="2400" b="1" spc="-310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2400" b="1" spc="-3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endParaRPr sz="2400" dirty="0">
              <a:latin typeface="Arial"/>
              <a:cs typeface="Arial"/>
            </a:endParaRPr>
          </a:p>
          <a:p>
            <a:pPr marL="381000" marR="30480" indent="-342900" algn="just">
              <a:lnSpc>
                <a:spcPct val="125000"/>
              </a:lnSpc>
              <a:spcBef>
                <a:spcPts val="59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Giả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sử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trong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trường 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hợp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xấu </a:t>
            </a:r>
            <a:r>
              <a:rPr sz="2400" b="1" spc="-225" dirty="0">
                <a:solidFill>
                  <a:srgbClr val="003366"/>
                </a:solidFill>
                <a:latin typeface="Arial"/>
                <a:cs typeface="Arial"/>
              </a:rPr>
              <a:t>nhất </a:t>
            </a:r>
            <a:r>
              <a:rPr sz="2400" b="1" spc="-2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giải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Max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 2n-1, khi đó ta </a:t>
            </a:r>
            <a:r>
              <a:rPr sz="2400" b="1" spc="55" dirty="0">
                <a:solidFill>
                  <a:srgbClr val="003366"/>
                </a:solidFill>
                <a:latin typeface="Arial"/>
                <a:cs typeface="Arial"/>
              </a:rPr>
              <a:t>gọi </a:t>
            </a:r>
            <a:r>
              <a:rPr sz="2400" b="1" spc="114" dirty="0">
                <a:solidFill>
                  <a:srgbClr val="003366"/>
                </a:solidFill>
                <a:latin typeface="Arial"/>
                <a:cs typeface="Arial"/>
              </a:rPr>
              <a:t>độ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phức </a:t>
            </a:r>
            <a:r>
              <a:rPr sz="2400" b="1" spc="-6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solidFill>
                  <a:srgbClr val="003366"/>
                </a:solidFill>
                <a:latin typeface="Arial"/>
                <a:cs typeface="Arial"/>
              </a:rPr>
              <a:t>của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 O(n)</a:t>
            </a:r>
            <a:endParaRPr sz="2400" dirty="0">
              <a:latin typeface="Arial"/>
              <a:cs typeface="Arial"/>
            </a:endParaRPr>
          </a:p>
          <a:p>
            <a:pPr marL="381000" indent="-342900" algn="just">
              <a:lnSpc>
                <a:spcPct val="100000"/>
              </a:lnSpc>
              <a:spcBef>
                <a:spcPts val="1320"/>
              </a:spcBef>
              <a:buSzPct val="75000"/>
              <a:buFont typeface="Wingdings" panose="05000000000000000000" pitchFamily="2" charset="2"/>
              <a:buChar char="§"/>
              <a:tabLst>
                <a:tab pos="381000" algn="l"/>
              </a:tabLst>
            </a:pP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Độ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phức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tạp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solidFill>
                  <a:srgbClr val="003366"/>
                </a:solidFill>
                <a:latin typeface="Arial"/>
                <a:cs typeface="Arial"/>
              </a:rPr>
              <a:t>của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sắp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003366"/>
                </a:solidFill>
                <a:latin typeface="Arial"/>
                <a:cs typeface="Arial"/>
              </a:rPr>
              <a:t>xếp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</a:t>
            </a:r>
            <a:r>
              <a:rPr sz="2400" b="1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O(n</a:t>
            </a:r>
            <a:r>
              <a:rPr sz="2100" b="1" spc="7" baseline="27777" dirty="0">
                <a:solidFill>
                  <a:srgbClr val="003366"/>
                </a:solidFill>
                <a:latin typeface="Arial"/>
                <a:cs typeface="Arial"/>
              </a:rPr>
              <a:t>2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706" y="288776"/>
            <a:ext cx="6546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006666"/>
                </a:solidFill>
              </a:rPr>
              <a:t>Các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120" dirty="0">
                <a:solidFill>
                  <a:srgbClr val="006666"/>
                </a:solidFill>
              </a:rPr>
              <a:t>cấu</a:t>
            </a:r>
            <a:r>
              <a:rPr sz="3600" spc="-85" dirty="0">
                <a:solidFill>
                  <a:srgbClr val="006666"/>
                </a:solidFill>
              </a:rPr>
              <a:t> </a:t>
            </a:r>
            <a:r>
              <a:rPr sz="3600" spc="-25" dirty="0">
                <a:solidFill>
                  <a:srgbClr val="006666"/>
                </a:solidFill>
              </a:rPr>
              <a:t>trúc</a:t>
            </a:r>
            <a:r>
              <a:rPr sz="3600" spc="-60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dữ</a:t>
            </a:r>
            <a:r>
              <a:rPr sz="3600" spc="-30" dirty="0">
                <a:solidFill>
                  <a:srgbClr val="006666"/>
                </a:solidFill>
              </a:rPr>
              <a:t> </a:t>
            </a:r>
            <a:r>
              <a:rPr sz="3600" spc="95" dirty="0">
                <a:solidFill>
                  <a:srgbClr val="006666"/>
                </a:solidFill>
              </a:rPr>
              <a:t>liệu</a:t>
            </a:r>
            <a:r>
              <a:rPr sz="3600" spc="-85" dirty="0">
                <a:solidFill>
                  <a:srgbClr val="006666"/>
                </a:solidFill>
              </a:rPr>
              <a:t> </a:t>
            </a:r>
            <a:r>
              <a:rPr sz="3600" spc="95" dirty="0">
                <a:solidFill>
                  <a:srgbClr val="006666"/>
                </a:solidFill>
              </a:rPr>
              <a:t>tiền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40" dirty="0">
                <a:solidFill>
                  <a:srgbClr val="006666"/>
                </a:solidFill>
              </a:rPr>
              <a:t>định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80124" y="1720353"/>
            <a:ext cx="7379334" cy="373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126364" indent="-342900">
              <a:lnSpc>
                <a:spcPct val="119800"/>
              </a:lnSpc>
              <a:spcBef>
                <a:spcPts val="100"/>
              </a:spcBef>
              <a:buSzPct val="75000"/>
              <a:buFont typeface="Symbol"/>
              <a:buChar char="●"/>
              <a:tabLst>
                <a:tab pos="41910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Là các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kiểu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dữ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liệu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có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sẵn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trong ngôn 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ngữ </a:t>
            </a:r>
            <a:r>
              <a:rPr sz="2400" b="1" spc="-300" dirty="0">
                <a:solidFill>
                  <a:srgbClr val="003366"/>
                </a:solidFill>
                <a:latin typeface="Arial"/>
                <a:cs typeface="Arial"/>
              </a:rPr>
              <a:t>lập </a:t>
            </a:r>
            <a:r>
              <a:rPr sz="2400" b="1" spc="-2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trình</a:t>
            </a:r>
            <a:endParaRPr sz="2400" dirty="0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1170"/>
              </a:spcBef>
              <a:buClr>
                <a:srgbClr val="003366"/>
              </a:buClr>
              <a:buSzPct val="75000"/>
              <a:buFont typeface="Symbol"/>
              <a:buChar char="●"/>
              <a:tabLst>
                <a:tab pos="4191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FF0000"/>
                </a:solidFill>
                <a:latin typeface="Arial"/>
                <a:cs typeface="Arial"/>
              </a:rPr>
              <a:t>kiểu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dữ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FF0000"/>
                </a:solidFill>
                <a:latin typeface="Arial"/>
                <a:cs typeface="Arial"/>
              </a:rPr>
              <a:t>liệu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cơ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sở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819150" lvl="1" indent="-285750">
              <a:lnSpc>
                <a:spcPct val="100000"/>
              </a:lnSpc>
              <a:spcBef>
                <a:spcPts val="980"/>
              </a:spcBef>
              <a:buSzPct val="75000"/>
              <a:buFont typeface="Arial"/>
              <a:buChar char="–"/>
              <a:tabLst>
                <a:tab pos="818515" algn="l"/>
                <a:tab pos="819150" algn="l"/>
              </a:tabLst>
            </a:pPr>
            <a:r>
              <a:rPr sz="2000" b="1" spc="75" dirty="0">
                <a:solidFill>
                  <a:srgbClr val="003366"/>
                </a:solidFill>
                <a:latin typeface="Arial"/>
                <a:cs typeface="Arial"/>
              </a:rPr>
              <a:t>Số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nguyên: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int,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char,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long…</a:t>
            </a:r>
            <a:endParaRPr sz="2000" dirty="0">
              <a:latin typeface="Arial"/>
              <a:cs typeface="Arial"/>
            </a:endParaRPr>
          </a:p>
          <a:p>
            <a:pPr marL="819150" lvl="1" indent="-285750">
              <a:lnSpc>
                <a:spcPct val="100000"/>
              </a:lnSpc>
              <a:spcBef>
                <a:spcPts val="980"/>
              </a:spcBef>
              <a:buSzPct val="75000"/>
              <a:buFont typeface="Arial"/>
              <a:buChar char="–"/>
              <a:tabLst>
                <a:tab pos="818515" algn="l"/>
                <a:tab pos="819150" algn="l"/>
              </a:tabLst>
            </a:pPr>
            <a:r>
              <a:rPr sz="2000" b="1" spc="75" dirty="0">
                <a:solidFill>
                  <a:srgbClr val="003366"/>
                </a:solidFill>
                <a:latin typeface="Arial"/>
                <a:cs typeface="Arial"/>
              </a:rPr>
              <a:t>Số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thực: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float,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double,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long</a:t>
            </a:r>
            <a:r>
              <a:rPr sz="20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double</a:t>
            </a:r>
            <a:endParaRPr sz="2000" dirty="0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1180"/>
              </a:spcBef>
              <a:buClr>
                <a:srgbClr val="003366"/>
              </a:buClr>
              <a:buSzPct val="75000"/>
              <a:buFont typeface="Symbol"/>
              <a:buChar char="●"/>
              <a:tabLst>
                <a:tab pos="4191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FF0000"/>
                </a:solidFill>
                <a:latin typeface="Arial"/>
                <a:cs typeface="Arial"/>
              </a:rPr>
              <a:t>kiểu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dữ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FF0000"/>
                </a:solidFill>
                <a:latin typeface="Arial"/>
                <a:cs typeface="Arial"/>
              </a:rPr>
              <a:t>liệu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trúc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819150" lvl="1" indent="-285750">
              <a:lnSpc>
                <a:spcPct val="100000"/>
              </a:lnSpc>
              <a:spcBef>
                <a:spcPts val="970"/>
              </a:spcBef>
              <a:buSzPct val="75000"/>
              <a:buFont typeface="Arial"/>
              <a:buChar char="–"/>
              <a:tabLst>
                <a:tab pos="818515" algn="l"/>
                <a:tab pos="819150" algn="l"/>
              </a:tabLst>
            </a:pPr>
            <a:r>
              <a:rPr sz="2000" b="1" spc="50" dirty="0">
                <a:solidFill>
                  <a:srgbClr val="003366"/>
                </a:solidFill>
                <a:latin typeface="Arial"/>
                <a:cs typeface="Arial"/>
              </a:rPr>
              <a:t>Mảng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1</a:t>
            </a:r>
            <a:r>
              <a:rPr sz="2000" b="1" spc="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003366"/>
                </a:solidFill>
                <a:latin typeface="Arial"/>
                <a:cs typeface="Arial"/>
              </a:rPr>
              <a:t>chiều,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đa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003366"/>
                </a:solidFill>
                <a:latin typeface="Arial"/>
                <a:cs typeface="Arial"/>
              </a:rPr>
              <a:t>chiều,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3366"/>
                </a:solidFill>
                <a:latin typeface="Arial"/>
                <a:cs typeface="Arial"/>
              </a:rPr>
              <a:t>chuỗi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ký</a:t>
            </a:r>
            <a:r>
              <a:rPr sz="2000" b="1" spc="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3366"/>
                </a:solidFill>
                <a:latin typeface="Arial"/>
                <a:cs typeface="Arial"/>
              </a:rPr>
              <a:t>tự,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003366"/>
                </a:solidFill>
                <a:latin typeface="Arial"/>
                <a:cs typeface="Arial"/>
              </a:rPr>
              <a:t>cấu</a:t>
            </a:r>
            <a:r>
              <a:rPr sz="20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trúc,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003366"/>
                </a:solidFill>
                <a:latin typeface="Arial"/>
                <a:cs typeface="Arial"/>
              </a:rPr>
              <a:t>tệp</a:t>
            </a:r>
            <a:r>
              <a:rPr sz="20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66"/>
                </a:solidFill>
                <a:latin typeface="Arial"/>
                <a:cs typeface="Arial"/>
              </a:rPr>
              <a:t>tin</a:t>
            </a:r>
            <a:endParaRPr sz="2000" dirty="0">
              <a:latin typeface="Arial"/>
              <a:cs typeface="Arial"/>
            </a:endParaRPr>
          </a:p>
          <a:p>
            <a:pPr marL="419100" indent="-342900">
              <a:lnSpc>
                <a:spcPct val="100000"/>
              </a:lnSpc>
              <a:spcBef>
                <a:spcPts val="1180"/>
              </a:spcBef>
              <a:buClr>
                <a:srgbClr val="003366"/>
              </a:buClr>
              <a:buSzPct val="75000"/>
              <a:buFont typeface="Symbol"/>
              <a:buChar char="●"/>
              <a:tabLst>
                <a:tab pos="419100" algn="l"/>
              </a:tabLst>
            </a:pPr>
            <a:r>
              <a:rPr sz="2400" b="1" spc="65" dirty="0">
                <a:solidFill>
                  <a:srgbClr val="FF0000"/>
                </a:solidFill>
                <a:latin typeface="Arial"/>
                <a:cs typeface="Arial"/>
              </a:rPr>
              <a:t>Kiểu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dữ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FF0000"/>
                </a:solidFill>
                <a:latin typeface="Arial"/>
                <a:cs typeface="Arial"/>
              </a:rPr>
              <a:t>liệu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con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0000"/>
                </a:solidFill>
                <a:latin typeface="Arial"/>
                <a:cs typeface="Arial"/>
              </a:rPr>
              <a:t>trỏ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447800"/>
            <a:ext cx="847003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dirty="0" smtClean="0">
                <a:solidFill>
                  <a:srgbClr val="002060"/>
                </a:solidFill>
              </a:rPr>
              <a:t>2. </a:t>
            </a:r>
            <a:r>
              <a:rPr lang="en-US" altLang="en-US" sz="2800" b="1" dirty="0" err="1">
                <a:solidFill>
                  <a:srgbClr val="002060"/>
                </a:solidFill>
              </a:rPr>
              <a:t>Tóm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tắt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học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phần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(60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tiết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- 30LT:30TH)</a:t>
            </a:r>
          </a:p>
          <a:p>
            <a:pPr algn="ctr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i="1" dirty="0" err="1" smtClean="0">
                <a:solidFill>
                  <a:srgbClr val="FF0000"/>
                </a:solidFill>
              </a:rPr>
              <a:t>Học</a:t>
            </a:r>
            <a:r>
              <a:rPr lang="en-US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800" b="1" i="1" dirty="0" err="1" smtClean="0">
                <a:solidFill>
                  <a:srgbClr val="FF0000"/>
                </a:solidFill>
              </a:rPr>
              <a:t>phần</a:t>
            </a:r>
            <a:r>
              <a:rPr lang="en-US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en-US" sz="2800" b="1" i="1" dirty="0" err="1" smtClean="0">
                <a:solidFill>
                  <a:srgbClr val="FF0000"/>
                </a:solidFill>
              </a:rPr>
              <a:t>gồm</a:t>
            </a:r>
            <a:r>
              <a:rPr lang="en-US" altLang="en-US" sz="2800" b="1" i="1" dirty="0" smtClean="0">
                <a:solidFill>
                  <a:srgbClr val="FF0000"/>
                </a:solidFill>
              </a:rPr>
              <a:t> 6 </a:t>
            </a:r>
            <a:r>
              <a:rPr lang="en-US" altLang="en-US" sz="2800" b="1" i="1" dirty="0" err="1" smtClean="0">
                <a:solidFill>
                  <a:srgbClr val="FF0000"/>
                </a:solidFill>
              </a:rPr>
              <a:t>chương</a:t>
            </a:r>
            <a:endParaRPr lang="en-US" altLang="en-US" sz="2800" b="1" i="1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1: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1.1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1.2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DL</a:t>
            </a:r>
          </a:p>
          <a:p>
            <a:pPr lvl="2" algn="just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1.3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1.4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spcBef>
                <a:spcPts val="300"/>
              </a:spcBef>
              <a:spcAft>
                <a:spcPts val="300"/>
              </a:spcAft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3076" y="267853"/>
            <a:ext cx="4983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006666"/>
                </a:solidFill>
              </a:rPr>
              <a:t>Các</a:t>
            </a:r>
            <a:r>
              <a:rPr sz="3600" spc="-85" dirty="0">
                <a:solidFill>
                  <a:srgbClr val="006666"/>
                </a:solidFill>
              </a:rPr>
              <a:t> </a:t>
            </a:r>
            <a:r>
              <a:rPr sz="3600" spc="90" dirty="0">
                <a:solidFill>
                  <a:srgbClr val="006666"/>
                </a:solidFill>
              </a:rPr>
              <a:t>kiểu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dữ</a:t>
            </a:r>
            <a:r>
              <a:rPr sz="3600" spc="-35" dirty="0">
                <a:solidFill>
                  <a:srgbClr val="006666"/>
                </a:solidFill>
              </a:rPr>
              <a:t> </a:t>
            </a:r>
            <a:r>
              <a:rPr sz="3600" spc="95" dirty="0">
                <a:solidFill>
                  <a:srgbClr val="006666"/>
                </a:solidFill>
              </a:rPr>
              <a:t>liệu</a:t>
            </a:r>
            <a:r>
              <a:rPr sz="3600" spc="-90" dirty="0">
                <a:solidFill>
                  <a:srgbClr val="006666"/>
                </a:solidFill>
              </a:rPr>
              <a:t> </a:t>
            </a:r>
            <a:r>
              <a:rPr sz="3600" spc="-65" dirty="0">
                <a:solidFill>
                  <a:srgbClr val="006666"/>
                </a:solidFill>
              </a:rPr>
              <a:t>cơ</a:t>
            </a:r>
            <a:r>
              <a:rPr sz="3600" spc="-35" dirty="0">
                <a:solidFill>
                  <a:srgbClr val="006666"/>
                </a:solidFill>
              </a:rPr>
              <a:t> </a:t>
            </a:r>
            <a:r>
              <a:rPr sz="3600" spc="-65" dirty="0">
                <a:solidFill>
                  <a:srgbClr val="006666"/>
                </a:solidFill>
              </a:rPr>
              <a:t>sở</a:t>
            </a:r>
            <a:endParaRPr sz="36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22651"/>
              </p:ext>
            </p:extLst>
          </p:nvPr>
        </p:nvGraphicFramePr>
        <p:xfrm>
          <a:off x="785670" y="1525269"/>
          <a:ext cx="7948928" cy="4494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580"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Tên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ki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ể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Ph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vi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 marR="177165" indent="-85090">
                        <a:lnSpc>
                          <a:spcPts val="2220"/>
                        </a:lnSpc>
                        <a:spcBef>
                          <a:spcPts val="5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ớ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Gi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spc="-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thích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int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-32768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+32767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179705" algn="r">
                        <a:lnSpc>
                          <a:spcPts val="2310"/>
                        </a:lnSpc>
                      </a:pP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000" b="1" spc="-9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nguyên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214629" algn="r">
                        <a:lnSpc>
                          <a:spcPts val="2310"/>
                        </a:lnSpc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sz="2000" b="1" spc="-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ấ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char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-128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+127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long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310"/>
                        </a:lnSpc>
                        <a:spcBef>
                          <a:spcPts val="160"/>
                        </a:spcBef>
                        <a:tabLst>
                          <a:tab pos="2988945" algn="l"/>
                        </a:tabLst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-2147483648	-&gt;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33070">
                        <a:lnSpc>
                          <a:spcPts val="2310"/>
                        </a:lnSpc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+2147483647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 marL="89535">
                        <a:lnSpc>
                          <a:spcPts val="2310"/>
                        </a:lnSpc>
                        <a:spcBef>
                          <a:spcPts val="150"/>
                        </a:spcBef>
                      </a:pP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unsigned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32434">
                        <a:lnSpc>
                          <a:spcPts val="2310"/>
                        </a:lnSpc>
                      </a:pPr>
                      <a:r>
                        <a:rPr sz="2000" b="1" i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char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255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ts val="2310"/>
                        </a:lnSpc>
                      </a:pP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000" b="1" spc="-9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ngyên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17550" marR="255270" indent="-111760">
                        <a:lnSpc>
                          <a:spcPts val="2220"/>
                        </a:lnSpc>
                        <a:spcBef>
                          <a:spcPts val="135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b="1" spc="-1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ô</a:t>
                      </a: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g  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ấ</a:t>
                      </a:r>
                      <a:r>
                        <a:rPr sz="2000" b="1" spc="7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unsigned</a:t>
                      </a:r>
                      <a:r>
                        <a:rPr sz="2000" b="1" i="1" spc="-1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int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65535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unsigned</a:t>
                      </a:r>
                      <a:r>
                        <a:rPr sz="2000" b="1" i="1" spc="-1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long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4294967259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float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1.2*10</a:t>
                      </a:r>
                      <a:r>
                        <a:rPr sz="1725" b="1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-38</a:t>
                      </a:r>
                      <a:r>
                        <a:rPr sz="1725" b="1" spc="284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3.4*10</a:t>
                      </a:r>
                      <a:r>
                        <a:rPr sz="1725" b="1" spc="-7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38</a:t>
                      </a:r>
                      <a:endParaRPr sz="1725" baseline="28985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314325" algn="r">
                        <a:lnSpc>
                          <a:spcPts val="2310"/>
                        </a:lnSpc>
                        <a:spcBef>
                          <a:spcPts val="520"/>
                        </a:spcBef>
                      </a:pP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000" b="1" spc="-5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323215" algn="r">
                        <a:lnSpc>
                          <a:spcPts val="2310"/>
                        </a:lnSpc>
                      </a:pP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(d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ấ</a:t>
                      </a:r>
                      <a:r>
                        <a:rPr sz="2000" b="1" spc="5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i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double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2.2*10</a:t>
                      </a:r>
                      <a:r>
                        <a:rPr sz="1725" b="1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-308</a:t>
                      </a:r>
                      <a:r>
                        <a:rPr sz="1725" b="1" spc="277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-&gt;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1.8*10</a:t>
                      </a:r>
                      <a:r>
                        <a:rPr sz="1725" b="1" baseline="2898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308</a:t>
                      </a:r>
                      <a:endParaRPr sz="1725" baseline="28985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bytes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5300" y="308993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0" dirty="0">
                <a:solidFill>
                  <a:srgbClr val="006666"/>
                </a:solidFill>
              </a:rPr>
              <a:t>Thiết</a:t>
            </a:r>
            <a:r>
              <a:rPr sz="3600" spc="-40" dirty="0">
                <a:solidFill>
                  <a:srgbClr val="006666"/>
                </a:solidFill>
              </a:rPr>
              <a:t> </a:t>
            </a:r>
            <a:r>
              <a:rPr sz="3600" spc="200" dirty="0">
                <a:solidFill>
                  <a:srgbClr val="006666"/>
                </a:solidFill>
              </a:rPr>
              <a:t>kế</a:t>
            </a:r>
            <a:r>
              <a:rPr sz="3600" spc="-55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CTDL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20" dirty="0">
                <a:solidFill>
                  <a:srgbClr val="006666"/>
                </a:solidFill>
              </a:rPr>
              <a:t>và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-35" dirty="0">
                <a:solidFill>
                  <a:srgbClr val="006666"/>
                </a:solidFill>
              </a:rPr>
              <a:t>GT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05242" y="1664351"/>
            <a:ext cx="6946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7030" algn="l"/>
              </a:tabLst>
            </a:pPr>
            <a:r>
              <a:rPr sz="2800" b="1" spc="-45" dirty="0">
                <a:solidFill>
                  <a:srgbClr val="003366"/>
                </a:solidFill>
                <a:latin typeface="Arial"/>
                <a:cs typeface="Arial"/>
              </a:rPr>
              <a:t>Dữ</a:t>
            </a:r>
            <a:r>
              <a:rPr sz="28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003366"/>
                </a:solidFill>
                <a:latin typeface="Arial"/>
                <a:cs typeface="Arial"/>
              </a:rPr>
              <a:t>liệu</a:t>
            </a:r>
            <a:r>
              <a:rPr sz="2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155" dirty="0">
                <a:solidFill>
                  <a:srgbClr val="003366"/>
                </a:solidFill>
                <a:latin typeface="Arial"/>
                <a:cs typeface="Arial"/>
              </a:rPr>
              <a:t>về</a:t>
            </a:r>
            <a:r>
              <a:rPr sz="2800" b="1" spc="-4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003366"/>
                </a:solidFill>
                <a:latin typeface="Arial"/>
                <a:cs typeface="Arial"/>
              </a:rPr>
              <a:t>điểm</a:t>
            </a:r>
            <a:r>
              <a:rPr sz="2800" b="1" spc="-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003366"/>
                </a:solidFill>
                <a:latin typeface="Arial"/>
                <a:cs typeface="Arial"/>
              </a:rPr>
              <a:t>của</a:t>
            </a:r>
            <a:r>
              <a:rPr sz="28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sinh</a:t>
            </a:r>
            <a:r>
              <a:rPr sz="28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03366"/>
                </a:solidFill>
                <a:latin typeface="Arial"/>
                <a:cs typeface="Arial"/>
              </a:rPr>
              <a:t>viên</a:t>
            </a:r>
            <a:r>
              <a:rPr sz="28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800" b="1" spc="-6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003366"/>
                </a:solidFill>
                <a:latin typeface="Arial"/>
                <a:cs typeface="Arial"/>
              </a:rPr>
              <a:t>dạng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64988"/>
              </p:ext>
            </p:extLst>
          </p:nvPr>
        </p:nvGraphicFramePr>
        <p:xfrm>
          <a:off x="1302419" y="2269755"/>
          <a:ext cx="7006589" cy="212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86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2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Sinh</a:t>
                      </a:r>
                      <a:r>
                        <a:rPr sz="2400" b="1" spc="-8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viên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3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Môn</a:t>
                      </a:r>
                      <a:r>
                        <a:rPr sz="2400" b="1" spc="-7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3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Môn</a:t>
                      </a:r>
                      <a:r>
                        <a:rPr sz="2400" b="1" spc="-7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3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Môn</a:t>
                      </a:r>
                      <a:r>
                        <a:rPr sz="2400" b="1" spc="-7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3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Môn</a:t>
                      </a:r>
                      <a:r>
                        <a:rPr sz="2400" b="1" spc="-8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30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SV1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2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SV2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spc="-25" dirty="0">
                          <a:solidFill>
                            <a:srgbClr val="007F00"/>
                          </a:solidFill>
                          <a:latin typeface="Times New Roman"/>
                          <a:cs typeface="Times New Roman"/>
                        </a:rPr>
                        <a:t>SV3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05242" y="4545209"/>
            <a:ext cx="7270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1778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Xét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thao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tác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xử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lý là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xuất điểm </a:t>
            </a:r>
            <a:r>
              <a:rPr sz="2400" b="1" spc="110" dirty="0">
                <a:solidFill>
                  <a:srgbClr val="003366"/>
                </a:solidFill>
                <a:latin typeface="Arial"/>
                <a:cs typeface="Arial"/>
              </a:rPr>
              <a:t>số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các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môn </a:t>
            </a:r>
            <a:r>
              <a:rPr sz="2400" b="1" spc="-310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2400" b="1" spc="-30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từng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sinh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viên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7900" y="1715034"/>
            <a:ext cx="6940550" cy="156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marR="4572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406400" algn="l"/>
                <a:tab pos="2027555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Có</a:t>
            </a:r>
            <a:r>
              <a:rPr sz="2400" b="1" spc="1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003366"/>
                </a:solidFill>
                <a:latin typeface="Arial"/>
                <a:cs typeface="Arial"/>
              </a:rPr>
              <a:t>tất</a:t>
            </a:r>
            <a:r>
              <a:rPr sz="2400" b="1" spc="18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145" dirty="0">
                <a:solidFill>
                  <a:srgbClr val="003366"/>
                </a:solidFill>
                <a:latin typeface="Arial"/>
                <a:cs typeface="Arial"/>
              </a:rPr>
              <a:t>cả	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3(SV)</a:t>
            </a:r>
            <a:r>
              <a:rPr sz="2400" b="1" spc="1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*</a:t>
            </a:r>
            <a:r>
              <a:rPr sz="2400" b="1" spc="1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4(Môn)</a:t>
            </a:r>
            <a:r>
              <a:rPr sz="2400" b="1" spc="1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400" b="1" spc="1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12</a:t>
            </a:r>
            <a:r>
              <a:rPr sz="2400" b="1" spc="1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điểm</a:t>
            </a:r>
            <a:r>
              <a:rPr sz="2400" b="1" spc="18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110" dirty="0">
                <a:solidFill>
                  <a:srgbClr val="003366"/>
                </a:solidFill>
                <a:latin typeface="Arial"/>
                <a:cs typeface="Arial"/>
              </a:rPr>
              <a:t>số</a:t>
            </a:r>
            <a:r>
              <a:rPr sz="2400" b="1" spc="1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003366"/>
                </a:solidFill>
                <a:latin typeface="Arial"/>
                <a:cs typeface="Arial"/>
              </a:rPr>
              <a:t>cần </a:t>
            </a:r>
            <a:r>
              <a:rPr sz="2400" b="1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lưu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trữ</a:t>
            </a:r>
            <a:endParaRPr sz="2400" dirty="0">
              <a:latin typeface="Arial"/>
              <a:cs typeface="Arial"/>
            </a:endParaRPr>
          </a:p>
          <a:p>
            <a:pPr marL="406400" marR="43180" indent="-342900">
              <a:lnSpc>
                <a:spcPct val="100000"/>
              </a:lnSpc>
              <a:spcBef>
                <a:spcPts val="590"/>
              </a:spcBef>
              <a:buSzPct val="75000"/>
              <a:buFont typeface="Wingdings" panose="05000000000000000000" pitchFamily="2" charset="2"/>
              <a:buChar char="§"/>
              <a:tabLst>
                <a:tab pos="406400" algn="l"/>
                <a:tab pos="1340485" algn="l"/>
                <a:tab pos="2034539" algn="l"/>
                <a:tab pos="2741295" algn="l"/>
                <a:tab pos="3279140" algn="l"/>
                <a:tab pos="3973195" algn="l"/>
                <a:tab pos="4361180" algn="l"/>
                <a:tab pos="5342255" algn="l"/>
                <a:tab pos="6056630" algn="l"/>
              </a:tabLst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b="1" spc="170" dirty="0">
                <a:solidFill>
                  <a:srgbClr val="003366"/>
                </a:solidFill>
                <a:latin typeface="Arial"/>
                <a:cs typeface="Arial"/>
              </a:rPr>
              <a:t>ọ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n	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c</a:t>
            </a:r>
            <a:r>
              <a:rPr sz="2400" b="1" spc="280" dirty="0">
                <a:solidFill>
                  <a:srgbClr val="003366"/>
                </a:solidFill>
                <a:latin typeface="Arial"/>
                <a:cs typeface="Arial"/>
              </a:rPr>
              <a:t>ấ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u	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tr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úc	</a:t>
            </a:r>
            <a:r>
              <a:rPr sz="2400" b="1" spc="20" dirty="0">
                <a:solidFill>
                  <a:srgbClr val="003366"/>
                </a:solidFill>
                <a:latin typeface="Arial"/>
                <a:cs typeface="Arial"/>
              </a:rPr>
              <a:t>d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ữ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l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2400" b="1" spc="275" dirty="0">
                <a:solidFill>
                  <a:srgbClr val="003366"/>
                </a:solidFill>
                <a:latin typeface="Arial"/>
                <a:cs typeface="Arial"/>
              </a:rPr>
              <a:t>ệ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u	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à	</a:t>
            </a:r>
            <a:r>
              <a:rPr sz="2400" b="1" spc="15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2400" b="1" spc="254" dirty="0">
                <a:solidFill>
                  <a:srgbClr val="003366"/>
                </a:solidFill>
                <a:latin typeface="Arial"/>
                <a:cs typeface="Arial"/>
              </a:rPr>
              <a:t>ả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ng	</a:t>
            </a:r>
            <a:r>
              <a:rPr sz="2400" b="1" spc="25" dirty="0">
                <a:solidFill>
                  <a:srgbClr val="003366"/>
                </a:solidFill>
                <a:latin typeface="Arial"/>
                <a:cs typeface="Arial"/>
              </a:rPr>
              <a:t>m</a:t>
            </a:r>
            <a:r>
              <a:rPr sz="2400" b="1" spc="155" dirty="0">
                <a:solidFill>
                  <a:srgbClr val="003366"/>
                </a:solidFill>
                <a:latin typeface="Arial"/>
                <a:cs typeface="Arial"/>
              </a:rPr>
              <a:t>ộ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t	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b="1" spc="20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2400" b="1" spc="260" dirty="0">
                <a:solidFill>
                  <a:srgbClr val="003366"/>
                </a:solidFill>
                <a:latin typeface="Arial"/>
                <a:cs typeface="Arial"/>
              </a:rPr>
              <a:t>ề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u                 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       </a:t>
            </a:r>
            <a:r>
              <a:rPr sz="2400" b="1" spc="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a[12]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có </a:t>
            </a:r>
            <a:r>
              <a:rPr sz="2400" b="1" spc="5" dirty="0">
                <a:solidFill>
                  <a:srgbClr val="003366"/>
                </a:solidFill>
                <a:latin typeface="Arial"/>
                <a:cs typeface="Arial"/>
              </a:rPr>
              <a:t>12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3366"/>
                </a:solidFill>
                <a:latin typeface="Arial"/>
                <a:cs typeface="Arial"/>
              </a:rPr>
              <a:t>phần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tử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4657"/>
              </p:ext>
            </p:extLst>
          </p:nvPr>
        </p:nvGraphicFramePr>
        <p:xfrm>
          <a:off x="1758356" y="3688405"/>
          <a:ext cx="6172193" cy="53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9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9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4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797050" y="4267200"/>
            <a:ext cx="1828800" cy="154940"/>
          </a:xfrm>
          <a:custGeom>
            <a:avLst/>
            <a:gdLst/>
            <a:ahLst/>
            <a:cxnLst/>
            <a:rect l="l" t="t" r="r" b="b"/>
            <a:pathLst>
              <a:path w="1828800" h="154939">
                <a:moveTo>
                  <a:pt x="1828800" y="7619"/>
                </a:moveTo>
                <a:lnTo>
                  <a:pt x="1815703" y="35579"/>
                </a:lnTo>
                <a:lnTo>
                  <a:pt x="1781175" y="59848"/>
                </a:lnTo>
                <a:lnTo>
                  <a:pt x="1732359" y="76735"/>
                </a:lnTo>
                <a:lnTo>
                  <a:pt x="1676400" y="82550"/>
                </a:lnTo>
                <a:lnTo>
                  <a:pt x="1066800" y="80009"/>
                </a:lnTo>
                <a:lnTo>
                  <a:pt x="1010840" y="86359"/>
                </a:lnTo>
                <a:lnTo>
                  <a:pt x="962025" y="103187"/>
                </a:lnTo>
                <a:lnTo>
                  <a:pt x="927496" y="127158"/>
                </a:lnTo>
                <a:lnTo>
                  <a:pt x="914400" y="154939"/>
                </a:lnTo>
                <a:lnTo>
                  <a:pt x="901303" y="126960"/>
                </a:lnTo>
                <a:lnTo>
                  <a:pt x="866775" y="102552"/>
                </a:lnTo>
                <a:lnTo>
                  <a:pt x="817959" y="85288"/>
                </a:lnTo>
                <a:lnTo>
                  <a:pt x="762000" y="78739"/>
                </a:lnTo>
                <a:lnTo>
                  <a:pt x="152400" y="76200"/>
                </a:lnTo>
                <a:lnTo>
                  <a:pt x="96440" y="68937"/>
                </a:lnTo>
                <a:lnTo>
                  <a:pt x="47625" y="51434"/>
                </a:lnTo>
                <a:lnTo>
                  <a:pt x="13096" y="27265"/>
                </a:lnTo>
                <a:lnTo>
                  <a:pt x="0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0150" y="4277361"/>
            <a:ext cx="2028189" cy="144780"/>
          </a:xfrm>
          <a:custGeom>
            <a:avLst/>
            <a:gdLst/>
            <a:ahLst/>
            <a:cxnLst/>
            <a:rect l="l" t="t" r="r" b="b"/>
            <a:pathLst>
              <a:path w="2028189" h="144779">
                <a:moveTo>
                  <a:pt x="2028189" y="8889"/>
                </a:moveTo>
                <a:lnTo>
                  <a:pt x="2013029" y="34805"/>
                </a:lnTo>
                <a:lnTo>
                  <a:pt x="1974532" y="57150"/>
                </a:lnTo>
                <a:lnTo>
                  <a:pt x="1920319" y="72826"/>
                </a:lnTo>
                <a:lnTo>
                  <a:pt x="1858010" y="78739"/>
                </a:lnTo>
                <a:lnTo>
                  <a:pt x="1182370" y="74929"/>
                </a:lnTo>
                <a:lnTo>
                  <a:pt x="1120616" y="80843"/>
                </a:lnTo>
                <a:lnTo>
                  <a:pt x="1066482" y="96519"/>
                </a:lnTo>
                <a:lnTo>
                  <a:pt x="1028065" y="118864"/>
                </a:lnTo>
                <a:lnTo>
                  <a:pt x="1013460" y="144779"/>
                </a:lnTo>
                <a:lnTo>
                  <a:pt x="999033" y="118665"/>
                </a:lnTo>
                <a:lnTo>
                  <a:pt x="960913" y="95884"/>
                </a:lnTo>
                <a:lnTo>
                  <a:pt x="906839" y="79771"/>
                </a:lnTo>
                <a:lnTo>
                  <a:pt x="844550" y="73659"/>
                </a:lnTo>
                <a:lnTo>
                  <a:pt x="168910" y="71119"/>
                </a:lnTo>
                <a:lnTo>
                  <a:pt x="106620" y="64472"/>
                </a:lnTo>
                <a:lnTo>
                  <a:pt x="52546" y="48418"/>
                </a:lnTo>
                <a:lnTo>
                  <a:pt x="14426" y="25935"/>
                </a:lnTo>
                <a:lnTo>
                  <a:pt x="0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73750" y="4277361"/>
            <a:ext cx="1974850" cy="144780"/>
          </a:xfrm>
          <a:custGeom>
            <a:avLst/>
            <a:gdLst/>
            <a:ahLst/>
            <a:cxnLst/>
            <a:rect l="l" t="t" r="r" b="b"/>
            <a:pathLst>
              <a:path w="1974850" h="144779">
                <a:moveTo>
                  <a:pt x="1974850" y="10159"/>
                </a:moveTo>
                <a:lnTo>
                  <a:pt x="1960681" y="35341"/>
                </a:lnTo>
                <a:lnTo>
                  <a:pt x="1923414" y="57308"/>
                </a:lnTo>
                <a:lnTo>
                  <a:pt x="1870908" y="72846"/>
                </a:lnTo>
                <a:lnTo>
                  <a:pt x="1811020" y="78739"/>
                </a:lnTo>
                <a:lnTo>
                  <a:pt x="1151890" y="76199"/>
                </a:lnTo>
                <a:lnTo>
                  <a:pt x="1091445" y="81557"/>
                </a:lnTo>
                <a:lnTo>
                  <a:pt x="1038860" y="97154"/>
                </a:lnTo>
                <a:lnTo>
                  <a:pt x="1001514" y="119419"/>
                </a:lnTo>
                <a:lnTo>
                  <a:pt x="986790" y="144779"/>
                </a:lnTo>
                <a:lnTo>
                  <a:pt x="973335" y="119379"/>
                </a:lnTo>
                <a:lnTo>
                  <a:pt x="936307" y="96837"/>
                </a:lnTo>
                <a:lnTo>
                  <a:pt x="883562" y="80486"/>
                </a:lnTo>
                <a:lnTo>
                  <a:pt x="822959" y="73659"/>
                </a:lnTo>
                <a:lnTo>
                  <a:pt x="165100" y="71119"/>
                </a:lnTo>
                <a:lnTo>
                  <a:pt x="104477" y="65008"/>
                </a:lnTo>
                <a:lnTo>
                  <a:pt x="51593" y="48894"/>
                </a:lnTo>
                <a:lnTo>
                  <a:pt x="14188" y="26114"/>
                </a:lnTo>
                <a:lnTo>
                  <a:pt x="0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0460" y="4456431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9129" y="4456431"/>
            <a:ext cx="599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V2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5259" y="4456431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4305300" y="308993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60" smtClean="0">
                <a:solidFill>
                  <a:srgbClr val="006666"/>
                </a:solidFill>
              </a:rPr>
              <a:t>Thiết</a:t>
            </a:r>
            <a:r>
              <a:rPr lang="en-US" sz="3600" spc="-40" smtClean="0">
                <a:solidFill>
                  <a:srgbClr val="006666"/>
                </a:solidFill>
              </a:rPr>
              <a:t> </a:t>
            </a:r>
            <a:r>
              <a:rPr lang="en-US" sz="3600" spc="200" smtClean="0">
                <a:solidFill>
                  <a:srgbClr val="006666"/>
                </a:solidFill>
              </a:rPr>
              <a:t>kế</a:t>
            </a:r>
            <a:r>
              <a:rPr lang="en-US" sz="3600" spc="-55" smtClean="0">
                <a:solidFill>
                  <a:srgbClr val="006666"/>
                </a:solidFill>
              </a:rPr>
              <a:t> </a:t>
            </a:r>
            <a:r>
              <a:rPr lang="en-US" sz="3600" spc="-45" smtClean="0">
                <a:solidFill>
                  <a:srgbClr val="006666"/>
                </a:solidFill>
              </a:rPr>
              <a:t>CTDL</a:t>
            </a:r>
            <a:r>
              <a:rPr lang="en-US" sz="3600" spc="-75" smtClean="0">
                <a:solidFill>
                  <a:srgbClr val="006666"/>
                </a:solidFill>
              </a:rPr>
              <a:t> </a:t>
            </a:r>
            <a:r>
              <a:rPr lang="en-US" sz="3600" spc="-20" smtClean="0">
                <a:solidFill>
                  <a:srgbClr val="006666"/>
                </a:solidFill>
              </a:rPr>
              <a:t>và</a:t>
            </a:r>
            <a:r>
              <a:rPr lang="en-US" sz="3600" spc="-80" smtClean="0">
                <a:solidFill>
                  <a:srgbClr val="006666"/>
                </a:solidFill>
              </a:rPr>
              <a:t> </a:t>
            </a:r>
            <a:r>
              <a:rPr lang="en-US" sz="3600" spc="-35" smtClean="0">
                <a:solidFill>
                  <a:srgbClr val="006666"/>
                </a:solidFill>
              </a:rPr>
              <a:t>GT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277080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60" dirty="0">
                <a:solidFill>
                  <a:srgbClr val="006666"/>
                </a:solidFill>
              </a:rPr>
              <a:t>Thiết</a:t>
            </a:r>
            <a:r>
              <a:rPr sz="3600" spc="-40" dirty="0">
                <a:solidFill>
                  <a:srgbClr val="006666"/>
                </a:solidFill>
              </a:rPr>
              <a:t> </a:t>
            </a:r>
            <a:r>
              <a:rPr sz="3600" spc="200" dirty="0">
                <a:solidFill>
                  <a:srgbClr val="006666"/>
                </a:solidFill>
              </a:rPr>
              <a:t>kế</a:t>
            </a:r>
            <a:r>
              <a:rPr sz="3600" spc="-55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CTDL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20" dirty="0">
                <a:solidFill>
                  <a:srgbClr val="006666"/>
                </a:solidFill>
              </a:rPr>
              <a:t>và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-35" dirty="0">
                <a:solidFill>
                  <a:srgbClr val="006666"/>
                </a:solidFill>
              </a:rPr>
              <a:t>GT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600200" y="2773444"/>
            <a:ext cx="6629400" cy="4112260"/>
          </a:xfrm>
          <a:custGeom>
            <a:avLst/>
            <a:gdLst/>
            <a:ahLst/>
            <a:cxnLst/>
            <a:rect l="l" t="t" r="r" b="b"/>
            <a:pathLst>
              <a:path w="6629400" h="4112259">
                <a:moveTo>
                  <a:pt x="0" y="0"/>
                </a:moveTo>
                <a:lnTo>
                  <a:pt x="6629400" y="0"/>
                </a:lnTo>
                <a:lnTo>
                  <a:pt x="6629400" y="4112259"/>
                </a:lnTo>
                <a:lnTo>
                  <a:pt x="0" y="4112260"/>
                </a:lnTo>
                <a:lnTo>
                  <a:pt x="0" y="0"/>
                </a:lnTo>
                <a:close/>
              </a:path>
            </a:pathLst>
          </a:custGeom>
          <a:solidFill>
            <a:srgbClr val="99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2470" y="3115309"/>
            <a:ext cx="134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6870" y="3115309"/>
            <a:ext cx="4801235" cy="3376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92655">
              <a:lnSpc>
                <a:spcPct val="100000"/>
              </a:lnSpc>
              <a:spcBef>
                <a:spcPts val="100"/>
              </a:spcBef>
              <a:tabLst>
                <a:tab pos="728980" algn="l"/>
              </a:tabLst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int</a:t>
            </a:r>
            <a:r>
              <a:rPr sz="22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3366"/>
                </a:solidFill>
                <a:latin typeface="Arial"/>
                <a:cs typeface="Arial"/>
              </a:rPr>
              <a:t>i,	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mon,</a:t>
            </a:r>
            <a:r>
              <a:rPr sz="2200" b="1" spc="-8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 </a:t>
            </a:r>
            <a:r>
              <a:rPr sz="2200" b="1" spc="-5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4;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30860" algn="l"/>
              </a:tabLst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for	</a:t>
            </a:r>
            <a:r>
              <a:rPr sz="2200" b="1" spc="-10" dirty="0">
                <a:solidFill>
                  <a:srgbClr val="003366"/>
                </a:solidFill>
                <a:latin typeface="Arial"/>
                <a:cs typeface="Arial"/>
              </a:rPr>
              <a:t>(i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0; i&lt;12;</a:t>
            </a:r>
            <a:r>
              <a:rPr sz="22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i++)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2200" dirty="0">
              <a:latin typeface="Arial"/>
              <a:cs typeface="Arial"/>
            </a:endParaRPr>
          </a:p>
          <a:p>
            <a:pPr marL="927100" marR="1365250">
              <a:lnSpc>
                <a:spcPct val="100000"/>
              </a:lnSpc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sv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 i /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 mon</a:t>
            </a:r>
            <a:r>
              <a:rPr sz="22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22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%</a:t>
            </a:r>
            <a:r>
              <a:rPr sz="22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</a:t>
            </a:r>
            <a:endParaRPr sz="2200" dirty="0">
              <a:latin typeface="Arial"/>
              <a:cs typeface="Arial"/>
            </a:endParaRPr>
          </a:p>
          <a:p>
            <a:pPr marL="927100" marR="5080" algn="just">
              <a:lnSpc>
                <a:spcPts val="2640"/>
              </a:lnSpc>
              <a:spcBef>
                <a:spcPts val="75"/>
              </a:spcBef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cout&lt;&lt;“\nĐiểm</a:t>
            </a:r>
            <a:r>
              <a:rPr sz="2200" b="1" spc="-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môn:”&lt;&lt;mon; </a:t>
            </a:r>
            <a:r>
              <a:rPr sz="2200" b="1" spc="-6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cout&lt;&lt;“ </a:t>
            </a:r>
            <a:r>
              <a:rPr sz="2200" b="1" spc="60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2200" b="1" spc="-20" dirty="0">
                <a:solidFill>
                  <a:srgbClr val="003366"/>
                </a:solidFill>
                <a:latin typeface="Arial"/>
                <a:cs typeface="Arial"/>
              </a:rPr>
              <a:t>sinh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viên </a:t>
            </a:r>
            <a:r>
              <a:rPr sz="2200" b="1" spc="-20" dirty="0">
                <a:solidFill>
                  <a:srgbClr val="003366"/>
                </a:solidFill>
                <a:latin typeface="Arial"/>
                <a:cs typeface="Arial"/>
              </a:rPr>
              <a:t>”&lt;&lt;sv; </a:t>
            </a:r>
            <a:r>
              <a:rPr sz="2200" b="1" spc="-6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cout&lt;&lt;“</a:t>
            </a:r>
            <a:r>
              <a:rPr sz="2200" b="1" spc="-10" dirty="0">
                <a:solidFill>
                  <a:srgbClr val="003366"/>
                </a:solidFill>
                <a:latin typeface="Arial"/>
                <a:cs typeface="Arial"/>
              </a:rPr>
              <a:t> là:”&lt;&lt;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a[i]&lt;&lt;endl;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50"/>
              </a:lnSpc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2470" y="6466840"/>
            <a:ext cx="134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881869" y="2345371"/>
            <a:ext cx="4418330" cy="7639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68300" indent="-368300">
              <a:lnSpc>
                <a:spcPct val="100000"/>
              </a:lnSpc>
              <a:spcBef>
                <a:spcPts val="25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spc="60" dirty="0">
                <a:solidFill>
                  <a:srgbClr val="003366"/>
                </a:solidFill>
                <a:latin typeface="Arial"/>
                <a:cs typeface="Arial"/>
              </a:rPr>
              <a:t>Giải</a:t>
            </a:r>
            <a:r>
              <a:rPr sz="24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003366"/>
                </a:solidFill>
                <a:latin typeface="Arial"/>
                <a:cs typeface="Arial"/>
              </a:rPr>
              <a:t>thuật</a:t>
            </a:r>
            <a:r>
              <a:rPr sz="24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366"/>
                </a:solidFill>
                <a:latin typeface="Arial"/>
                <a:cs typeface="Arial"/>
              </a:rPr>
              <a:t>xử</a:t>
            </a:r>
            <a:r>
              <a:rPr sz="24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366"/>
                </a:solidFill>
                <a:latin typeface="Arial"/>
                <a:cs typeface="Arial"/>
              </a:rPr>
              <a:t>lý </a:t>
            </a:r>
            <a:r>
              <a:rPr sz="2400" b="1" spc="145" dirty="0">
                <a:solidFill>
                  <a:srgbClr val="003366"/>
                </a:solidFill>
                <a:latin typeface="Arial"/>
                <a:cs typeface="Arial"/>
              </a:rPr>
              <a:t>sẽ</a:t>
            </a:r>
            <a:r>
              <a:rPr sz="2400" b="1" spc="-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10" dirty="0" err="1">
                <a:solidFill>
                  <a:srgbClr val="003366"/>
                </a:solidFill>
                <a:latin typeface="Arial"/>
                <a:cs typeface="Arial"/>
              </a:rPr>
              <a:t>như</a:t>
            </a:r>
            <a:r>
              <a:rPr sz="24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spc="-265" dirty="0" err="1" smtClean="0">
                <a:solidFill>
                  <a:srgbClr val="003366"/>
                </a:solidFill>
                <a:latin typeface="Arial"/>
                <a:cs typeface="Arial"/>
              </a:rPr>
              <a:t>sau</a:t>
            </a:r>
          </a:p>
          <a:p>
            <a:pPr marR="15240" algn="ctr">
              <a:lnSpc>
                <a:spcPct val="100000"/>
              </a:lnSpc>
              <a:spcBef>
                <a:spcPts val="140"/>
              </a:spcBef>
            </a:pPr>
            <a:r>
              <a:rPr sz="2200" b="1" i="1" spc="-20" dirty="0" smtClean="0">
                <a:solidFill>
                  <a:srgbClr val="003366"/>
                </a:solidFill>
                <a:latin typeface="Arial"/>
                <a:cs typeface="Arial"/>
              </a:rPr>
              <a:t>void</a:t>
            </a:r>
            <a:r>
              <a:rPr sz="2200" b="1" i="1" spc="-55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i="1" spc="-20" dirty="0" err="1" smtClean="0">
                <a:solidFill>
                  <a:srgbClr val="003366"/>
                </a:solidFill>
                <a:latin typeface="Arial"/>
                <a:cs typeface="Arial"/>
              </a:rPr>
              <a:t>xuat</a:t>
            </a:r>
            <a:r>
              <a:rPr sz="2200" b="1" i="1" spc="-20" dirty="0" smtClean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200" b="1" i="1" spc="-40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i="1" spc="-15" dirty="0" err="1" smtClean="0">
                <a:solidFill>
                  <a:srgbClr val="003366"/>
                </a:solidFill>
                <a:latin typeface="Arial"/>
                <a:cs typeface="Arial"/>
              </a:rPr>
              <a:t>int</a:t>
            </a:r>
            <a:r>
              <a:rPr sz="2200" b="1" i="1" spc="-40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i="1" spc="-15" dirty="0" smtClean="0">
                <a:solidFill>
                  <a:srgbClr val="003366"/>
                </a:solidFill>
                <a:latin typeface="Arial"/>
                <a:cs typeface="Arial"/>
              </a:rPr>
              <a:t>a[])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2893404" y="3115309"/>
            <a:ext cx="4801235" cy="3376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92655">
              <a:lnSpc>
                <a:spcPct val="100000"/>
              </a:lnSpc>
              <a:spcBef>
                <a:spcPts val="100"/>
              </a:spcBef>
              <a:tabLst>
                <a:tab pos="728980" algn="l"/>
              </a:tabLst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int</a:t>
            </a:r>
            <a:r>
              <a:rPr sz="22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3366"/>
                </a:solidFill>
                <a:latin typeface="Arial"/>
                <a:cs typeface="Arial"/>
              </a:rPr>
              <a:t>i,	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mon,</a:t>
            </a:r>
            <a:r>
              <a:rPr sz="2200" b="1" spc="-8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 </a:t>
            </a:r>
            <a:r>
              <a:rPr sz="2200" b="1" spc="-5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4;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30860" algn="l"/>
              </a:tabLst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for	</a:t>
            </a:r>
            <a:r>
              <a:rPr sz="2200" b="1" spc="-10" dirty="0">
                <a:solidFill>
                  <a:srgbClr val="003366"/>
                </a:solidFill>
                <a:latin typeface="Arial"/>
                <a:cs typeface="Arial"/>
              </a:rPr>
              <a:t>(i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0; i&lt;12;</a:t>
            </a:r>
            <a:r>
              <a:rPr sz="2200" b="1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i++)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2200" dirty="0">
              <a:latin typeface="Arial"/>
              <a:cs typeface="Arial"/>
            </a:endParaRPr>
          </a:p>
          <a:p>
            <a:pPr marL="927100" marR="1365250">
              <a:lnSpc>
                <a:spcPct val="100000"/>
              </a:lnSpc>
            </a:pP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sv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 i /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 mon</a:t>
            </a:r>
            <a:r>
              <a:rPr sz="22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2200" b="1" spc="-7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i</a:t>
            </a:r>
            <a:r>
              <a:rPr sz="2200" b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%</a:t>
            </a:r>
            <a:r>
              <a:rPr sz="2200" b="1" spc="-7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so_mon;</a:t>
            </a:r>
            <a:endParaRPr sz="2200" dirty="0">
              <a:latin typeface="Arial"/>
              <a:cs typeface="Arial"/>
            </a:endParaRPr>
          </a:p>
          <a:p>
            <a:pPr marL="927100" marR="5080" algn="just">
              <a:lnSpc>
                <a:spcPts val="2640"/>
              </a:lnSpc>
              <a:spcBef>
                <a:spcPts val="75"/>
              </a:spcBef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cout&lt;&lt;“\nĐiểm</a:t>
            </a:r>
            <a:r>
              <a:rPr sz="2200" b="1" spc="-9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003366"/>
                </a:solidFill>
                <a:latin typeface="Arial"/>
                <a:cs typeface="Arial"/>
              </a:rPr>
              <a:t>môn:”&lt;&lt;mon; </a:t>
            </a:r>
            <a:r>
              <a:rPr sz="2200" b="1" spc="-6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cout&lt;&lt;“ </a:t>
            </a:r>
            <a:r>
              <a:rPr sz="2200" b="1" spc="60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2200" b="1" spc="-20" dirty="0">
                <a:solidFill>
                  <a:srgbClr val="003366"/>
                </a:solidFill>
                <a:latin typeface="Arial"/>
                <a:cs typeface="Arial"/>
              </a:rPr>
              <a:t>sinh </a:t>
            </a:r>
            <a:r>
              <a:rPr sz="2200" b="1" spc="-15" dirty="0">
                <a:solidFill>
                  <a:srgbClr val="003366"/>
                </a:solidFill>
                <a:latin typeface="Arial"/>
                <a:cs typeface="Arial"/>
              </a:rPr>
              <a:t>viên </a:t>
            </a:r>
            <a:r>
              <a:rPr sz="2200" b="1" spc="-20" dirty="0">
                <a:solidFill>
                  <a:srgbClr val="003366"/>
                </a:solidFill>
                <a:latin typeface="Arial"/>
                <a:cs typeface="Arial"/>
              </a:rPr>
              <a:t>”&lt;&lt;sv; </a:t>
            </a:r>
            <a:r>
              <a:rPr sz="2200" b="1" spc="-6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cout&lt;&lt;“</a:t>
            </a:r>
            <a:r>
              <a:rPr sz="2200" b="1" spc="-10" dirty="0">
                <a:solidFill>
                  <a:srgbClr val="003366"/>
                </a:solidFill>
                <a:latin typeface="Arial"/>
                <a:cs typeface="Arial"/>
              </a:rPr>
              <a:t> là:”&lt;&lt;</a:t>
            </a:r>
            <a:r>
              <a:rPr sz="2200" b="1" spc="-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003366"/>
                </a:solidFill>
                <a:latin typeface="Arial"/>
                <a:cs typeface="Arial"/>
              </a:rPr>
              <a:t>a[i]&lt;&lt;endl;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50"/>
              </a:lnSpc>
            </a:pPr>
            <a:r>
              <a:rPr sz="22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7062" y="308993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60" dirty="0">
                <a:solidFill>
                  <a:srgbClr val="006666"/>
                </a:solidFill>
              </a:rPr>
              <a:t>Thiết</a:t>
            </a:r>
            <a:r>
              <a:rPr sz="3600" spc="-40" dirty="0">
                <a:solidFill>
                  <a:srgbClr val="006666"/>
                </a:solidFill>
              </a:rPr>
              <a:t> </a:t>
            </a:r>
            <a:r>
              <a:rPr sz="3600" spc="200" dirty="0">
                <a:solidFill>
                  <a:srgbClr val="006666"/>
                </a:solidFill>
              </a:rPr>
              <a:t>kế</a:t>
            </a:r>
            <a:r>
              <a:rPr sz="3600" spc="-55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CTDL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20" dirty="0">
                <a:solidFill>
                  <a:srgbClr val="006666"/>
                </a:solidFill>
              </a:rPr>
              <a:t>và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-35" dirty="0">
                <a:solidFill>
                  <a:srgbClr val="006666"/>
                </a:solidFill>
              </a:rPr>
              <a:t>GT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60124" y="1752600"/>
            <a:ext cx="7736432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17780" indent="-342900">
              <a:lnSpc>
                <a:spcPct val="100000"/>
              </a:lnSpc>
              <a:spcBef>
                <a:spcPts val="100"/>
              </a:spcBef>
              <a:buSzPct val="75000"/>
              <a:buFont typeface="Symbol"/>
              <a:buChar char="●"/>
              <a:tabLst>
                <a:tab pos="368300" algn="l"/>
                <a:tab pos="1313180" algn="l"/>
                <a:tab pos="2018664" algn="l"/>
                <a:tab pos="2739390" algn="l"/>
                <a:tab pos="3287395" algn="l"/>
                <a:tab pos="3993515" algn="l"/>
                <a:tab pos="4392930" algn="l"/>
                <a:tab pos="5386705" algn="l"/>
                <a:tab pos="5701030" algn="l"/>
                <a:tab pos="6678295" algn="l"/>
              </a:tabLst>
            </a:pP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Chọn	cấu	trúc	dữ	liệu	là	mảng	2	</a:t>
            </a:r>
            <a:r>
              <a:rPr sz="2400" b="1" dirty="0" err="1" smtClean="0">
                <a:solidFill>
                  <a:srgbClr val="003366"/>
                </a:solidFill>
                <a:latin typeface="Arial"/>
                <a:cs typeface="Arial"/>
              </a:rPr>
              <a:t>chiều</a:t>
            </a:r>
            <a:r>
              <a:rPr lang="en-US" sz="24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3 </a:t>
            </a:r>
            <a:r>
              <a:rPr sz="2400" b="1" dirty="0" err="1" smtClean="0">
                <a:solidFill>
                  <a:srgbClr val="003366"/>
                </a:solidFill>
                <a:latin typeface="Arial"/>
                <a:cs typeface="Arial"/>
              </a:rPr>
              <a:t>dòng</a:t>
            </a:r>
            <a:r>
              <a:rPr sz="2400" b="1" dirty="0" smtClean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4 cột a[3][4];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42110"/>
              </p:ext>
            </p:extLst>
          </p:nvPr>
        </p:nvGraphicFramePr>
        <p:xfrm>
          <a:off x="1295400" y="2832676"/>
          <a:ext cx="6703060" cy="1741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3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ộ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ộ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4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3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ộ</a:t>
                      </a:r>
                      <a:r>
                        <a:rPr sz="2000" b="1" spc="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ộ</a:t>
                      </a:r>
                      <a:r>
                        <a:rPr sz="2000" b="1" spc="4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Dòng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a[1][1]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a[1][2]</a:t>
                      </a:r>
                      <a:r>
                        <a:rPr sz="2000" b="1" spc="-1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a[1][3]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a[1][4]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9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Dòng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a[2][1]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a[2][2]</a:t>
                      </a:r>
                      <a:r>
                        <a:rPr sz="2000" b="1" spc="-1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a[2][3]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a[2][4]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Dòng</a:t>
                      </a:r>
                      <a:r>
                        <a:rPr sz="2000" b="1" spc="-3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a[3][1]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a[3][2]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2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a[3][3]</a:t>
                      </a:r>
                      <a:r>
                        <a:rPr sz="2000" b="1" spc="-15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a[3][4]</a:t>
                      </a:r>
                      <a:r>
                        <a:rPr sz="2000" b="1" spc="-2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000" b="1" spc="-30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003366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376955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600" spc="60" dirty="0">
                <a:solidFill>
                  <a:srgbClr val="006666"/>
                </a:solidFill>
              </a:rPr>
              <a:t>Thiết</a:t>
            </a:r>
            <a:r>
              <a:rPr sz="3600" spc="-40" dirty="0">
                <a:solidFill>
                  <a:srgbClr val="006666"/>
                </a:solidFill>
              </a:rPr>
              <a:t> </a:t>
            </a:r>
            <a:r>
              <a:rPr sz="3600" spc="200" dirty="0">
                <a:solidFill>
                  <a:srgbClr val="006666"/>
                </a:solidFill>
              </a:rPr>
              <a:t>kế</a:t>
            </a:r>
            <a:r>
              <a:rPr sz="3600" spc="-55" dirty="0">
                <a:solidFill>
                  <a:srgbClr val="006666"/>
                </a:solidFill>
              </a:rPr>
              <a:t> </a:t>
            </a:r>
            <a:r>
              <a:rPr sz="3600" spc="-45" dirty="0">
                <a:solidFill>
                  <a:srgbClr val="006666"/>
                </a:solidFill>
              </a:rPr>
              <a:t>CTDL</a:t>
            </a:r>
            <a:r>
              <a:rPr sz="3600" spc="-75" dirty="0">
                <a:solidFill>
                  <a:srgbClr val="006666"/>
                </a:solidFill>
              </a:rPr>
              <a:t> </a:t>
            </a:r>
            <a:r>
              <a:rPr sz="3600" spc="-20" dirty="0">
                <a:solidFill>
                  <a:srgbClr val="006666"/>
                </a:solidFill>
              </a:rPr>
              <a:t>và</a:t>
            </a:r>
            <a:r>
              <a:rPr sz="3600" spc="-80" dirty="0">
                <a:solidFill>
                  <a:srgbClr val="006666"/>
                </a:solidFill>
              </a:rPr>
              <a:t> </a:t>
            </a:r>
            <a:r>
              <a:rPr sz="3600" spc="-35" dirty="0">
                <a:solidFill>
                  <a:srgbClr val="006666"/>
                </a:solidFill>
              </a:rPr>
              <a:t>GT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14502" y="1750000"/>
            <a:ext cx="4418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 typeface="Symbol"/>
              <a:buChar char="●"/>
              <a:tabLst>
                <a:tab pos="368300" algn="l"/>
              </a:tabLst>
            </a:pPr>
            <a:r>
              <a:rPr sz="2400" b="1" dirty="0">
                <a:solidFill>
                  <a:srgbClr val="003366"/>
                </a:solidFill>
                <a:latin typeface="Arial"/>
                <a:cs typeface="Arial"/>
              </a:rPr>
              <a:t>Giải thuật xử lý sẽ như sau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2250410"/>
            <a:ext cx="6248400" cy="3660140"/>
          </a:xfrm>
          <a:prstGeom prst="rect">
            <a:avLst/>
          </a:prstGeom>
          <a:solidFill>
            <a:srgbClr val="99CC99"/>
          </a:solidFill>
        </p:spPr>
        <p:txBody>
          <a:bodyPr vert="horz" wrap="square" lIns="0" tIns="4572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60"/>
              </a:spcBef>
              <a:tabLst>
                <a:tab pos="686435" algn="l"/>
              </a:tabLst>
            </a:pPr>
            <a:r>
              <a:rPr sz="1800" b="1" i="1" spc="-5" dirty="0">
                <a:solidFill>
                  <a:srgbClr val="003366"/>
                </a:solidFill>
                <a:latin typeface="Arial"/>
                <a:cs typeface="Arial"/>
              </a:rPr>
              <a:t>void	xuat(</a:t>
            </a:r>
            <a:r>
              <a:rPr sz="1800" b="1" i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3366"/>
                </a:solidFill>
                <a:latin typeface="Arial"/>
                <a:cs typeface="Arial"/>
              </a:rPr>
              <a:t>int</a:t>
            </a:r>
            <a:r>
              <a:rPr sz="1800" b="1" i="1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003366"/>
                </a:solidFill>
                <a:latin typeface="Arial"/>
                <a:cs typeface="Arial"/>
              </a:rPr>
              <a:t>a[4][])</a:t>
            </a:r>
            <a:endParaRPr sz="1800" dirty="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1800" dirty="0">
              <a:latin typeface="Arial"/>
              <a:cs typeface="Arial"/>
            </a:endParaRPr>
          </a:p>
          <a:p>
            <a:pPr marL="1004569" marR="2197735">
              <a:lnSpc>
                <a:spcPct val="100000"/>
              </a:lnSpc>
              <a:tabLst>
                <a:tab pos="1409700" algn="l"/>
                <a:tab pos="1437005" algn="l"/>
              </a:tabLst>
            </a:pP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int	i, </a:t>
            </a:r>
            <a:r>
              <a:rPr sz="1800" b="1" spc="5" dirty="0">
                <a:solidFill>
                  <a:srgbClr val="003366"/>
                </a:solidFill>
                <a:latin typeface="Arial"/>
                <a:cs typeface="Arial"/>
              </a:rPr>
              <a:t>j,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so_sv=3,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so_mon=4; </a:t>
            </a:r>
            <a:r>
              <a:rPr sz="1800" b="1" spc="-4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		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(i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=</a:t>
            </a:r>
            <a:r>
              <a:rPr sz="18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1;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i&lt;=</a:t>
            </a:r>
            <a:r>
              <a:rPr sz="18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so_sv;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i++)</a:t>
            </a:r>
            <a:endParaRPr sz="1800" dirty="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1800" dirty="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for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(j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 =</a:t>
            </a:r>
            <a:r>
              <a:rPr sz="1800" b="1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1;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j&lt;=so_mon;</a:t>
            </a:r>
            <a:r>
              <a:rPr sz="1800" b="1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j++)</a:t>
            </a:r>
            <a:endParaRPr sz="1800" dirty="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{</a:t>
            </a:r>
            <a:endParaRPr sz="1800" dirty="0">
              <a:latin typeface="Arial"/>
              <a:cs typeface="Arial"/>
            </a:endParaRPr>
          </a:p>
          <a:p>
            <a:pPr marL="2833370" marR="198755" algn="just">
              <a:lnSpc>
                <a:spcPct val="100000"/>
              </a:lnSpc>
            </a:pPr>
            <a:r>
              <a:rPr sz="1800" b="1" spc="10" dirty="0">
                <a:solidFill>
                  <a:srgbClr val="003366"/>
                </a:solidFill>
                <a:latin typeface="Arial"/>
                <a:cs typeface="Arial"/>
              </a:rPr>
              <a:t>cout&lt;&lt;“\nĐiểm</a:t>
            </a:r>
            <a:r>
              <a:rPr sz="1800" b="1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môn:”&lt;&lt;mon; </a:t>
            </a:r>
            <a:r>
              <a:rPr sz="1800" b="1" spc="-4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cout&lt;&lt;“ </a:t>
            </a:r>
            <a:r>
              <a:rPr sz="1800" b="1" spc="55" dirty="0">
                <a:solidFill>
                  <a:srgbClr val="003366"/>
                </a:solidFill>
                <a:latin typeface="Arial"/>
                <a:cs typeface="Arial"/>
              </a:rPr>
              <a:t>của 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sinh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viên ”&lt;&lt;sv; </a:t>
            </a:r>
            <a:r>
              <a:rPr sz="1800" b="1" spc="-49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cout&lt;&lt;“</a:t>
            </a:r>
            <a:r>
              <a:rPr sz="1800" b="1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là:”&lt;&lt;</a:t>
            </a:r>
            <a:r>
              <a:rPr sz="1800" b="1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3366"/>
                </a:solidFill>
                <a:latin typeface="Arial"/>
                <a:cs typeface="Arial"/>
              </a:rPr>
              <a:t>a[i]&lt;&lt;endl;</a:t>
            </a:r>
            <a:endParaRPr sz="1800" dirty="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1800" dirty="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1800" dirty="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</a:pPr>
            <a:r>
              <a:rPr sz="1800" b="1" dirty="0">
                <a:solidFill>
                  <a:srgbClr val="003366"/>
                </a:solidFill>
                <a:latin typeface="Arial"/>
                <a:cs typeface="Arial"/>
              </a:rPr>
              <a:t>}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1325" y="2337717"/>
            <a:ext cx="7555231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buSzPct val="75000"/>
              <a:tabLst>
                <a:tab pos="368300" algn="l"/>
              </a:tabLst>
            </a:pP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1.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Phương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trình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bậc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2: ax2 +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bx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+ c=0</a:t>
            </a:r>
          </a:p>
          <a:p>
            <a:pPr marL="368300" lvl="1" indent="-342900"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Thiết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kế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trúc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DL</a:t>
            </a:r>
          </a:p>
          <a:p>
            <a:pPr marL="368300" lvl="1" indent="-342900"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Thiết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kế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GT (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Bằng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sơ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đồ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khối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)</a:t>
            </a:r>
          </a:p>
          <a:p>
            <a:pPr marL="368300" lvl="1" indent="-342900"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Cài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đặt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bằng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ngôn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ngữ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</a:p>
          <a:p>
            <a:pPr marL="368300" lvl="1" indent="-342900"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Tính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độ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phức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tạp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toán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(O)</a:t>
            </a:r>
            <a:endParaRPr lang="en-US" sz="2400" spc="6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0"/>
              </a:spcBef>
              <a:buSzPct val="75000"/>
              <a:tabLst>
                <a:tab pos="368300" algn="l"/>
              </a:tabLst>
            </a:pP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2. </a:t>
            </a:r>
            <a:r>
              <a:rPr lang="en-US" sz="2400" b="1" spc="60" dirty="0" err="1" smtClean="0">
                <a:solidFill>
                  <a:srgbClr val="FF0000"/>
                </a:solidFill>
                <a:latin typeface="Arial"/>
                <a:cs typeface="Arial"/>
              </a:rPr>
              <a:t>Tìm</a:t>
            </a:r>
            <a:r>
              <a:rPr lang="en-US" sz="2400" b="1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vi-VN" sz="2400" b="1" dirty="0" smtClean="0">
                <a:solidFill>
                  <a:srgbClr val="FF0000"/>
                </a:solidFill>
              </a:rPr>
              <a:t>tất </a:t>
            </a:r>
            <a:r>
              <a:rPr lang="vi-VN" sz="2400" b="1" dirty="0">
                <a:solidFill>
                  <a:srgbClr val="FF0000"/>
                </a:solidFill>
              </a:rPr>
              <a:t>cả các số nguyên tố nhỏ hơn n</a:t>
            </a:r>
            <a:r>
              <a:rPr lang="vi-VN" sz="2400" b="1" dirty="0" smtClean="0">
                <a:solidFill>
                  <a:srgbClr val="FF0000"/>
                </a:solidFill>
              </a:rPr>
              <a:t>.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Thiết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kế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trúc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dữ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liệu</a:t>
            </a:r>
            <a:endParaRPr lang="en-US" sz="2400" spc="6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Thiết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kế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GT,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bằng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Giả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mã</a:t>
            </a:r>
            <a:endParaRPr lang="en-US" sz="2400" spc="6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Tính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độ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phức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tạp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toán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(O)</a:t>
            </a: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SzPct val="75000"/>
              <a:buFontTx/>
              <a:buChar char="-"/>
              <a:tabLst>
                <a:tab pos="368300" algn="l"/>
              </a:tabLst>
            </a:pP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Cài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đặt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giải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bằng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ngôn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60" dirty="0" err="1" smtClean="0">
                <a:solidFill>
                  <a:srgbClr val="FF0000"/>
                </a:solidFill>
                <a:latin typeface="Arial"/>
                <a:cs typeface="Arial"/>
              </a:rPr>
              <a:t>ngữ</a:t>
            </a:r>
            <a:r>
              <a:rPr lang="en-US" sz="2400" spc="60" dirty="0" smtClean="0">
                <a:solidFill>
                  <a:srgbClr val="FF0000"/>
                </a:solidFill>
                <a:latin typeface="Arial"/>
                <a:cs typeface="Arial"/>
              </a:rPr>
              <a:t> C 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4191000" y="376955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r>
              <a:rPr lang="en-US" sz="3600" spc="60" smtClean="0">
                <a:solidFill>
                  <a:srgbClr val="006666"/>
                </a:solidFill>
              </a:rPr>
              <a:t>Thiết</a:t>
            </a:r>
            <a:r>
              <a:rPr lang="en-US" sz="3600" spc="-40" smtClean="0">
                <a:solidFill>
                  <a:srgbClr val="006666"/>
                </a:solidFill>
              </a:rPr>
              <a:t> </a:t>
            </a:r>
            <a:r>
              <a:rPr lang="en-US" sz="3600" spc="200" smtClean="0">
                <a:solidFill>
                  <a:srgbClr val="006666"/>
                </a:solidFill>
              </a:rPr>
              <a:t>kế</a:t>
            </a:r>
            <a:r>
              <a:rPr lang="en-US" sz="3600" spc="-55" smtClean="0">
                <a:solidFill>
                  <a:srgbClr val="006666"/>
                </a:solidFill>
              </a:rPr>
              <a:t> </a:t>
            </a:r>
            <a:r>
              <a:rPr lang="en-US" sz="3600" spc="-45" smtClean="0">
                <a:solidFill>
                  <a:srgbClr val="006666"/>
                </a:solidFill>
              </a:rPr>
              <a:t>CTDL</a:t>
            </a:r>
            <a:r>
              <a:rPr lang="en-US" sz="3600" spc="-75" smtClean="0">
                <a:solidFill>
                  <a:srgbClr val="006666"/>
                </a:solidFill>
              </a:rPr>
              <a:t> </a:t>
            </a:r>
            <a:r>
              <a:rPr lang="en-US" sz="3600" spc="-20" smtClean="0">
                <a:solidFill>
                  <a:srgbClr val="006666"/>
                </a:solidFill>
              </a:rPr>
              <a:t>và</a:t>
            </a:r>
            <a:r>
              <a:rPr lang="en-US" sz="3600" spc="-80" smtClean="0">
                <a:solidFill>
                  <a:srgbClr val="006666"/>
                </a:solidFill>
              </a:rPr>
              <a:t> </a:t>
            </a:r>
            <a:r>
              <a:rPr lang="en-US" sz="3600" spc="-35" smtClean="0">
                <a:solidFill>
                  <a:srgbClr val="006666"/>
                </a:solidFill>
              </a:rPr>
              <a:t>GT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-381000" y="1466092"/>
            <a:ext cx="1021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 </a:t>
            </a:r>
            <a:r>
              <a:rPr lang="en-US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 THỰC HÀNH TRÊN LỚP</a:t>
            </a:r>
          </a:p>
          <a:p>
            <a:pPr algn="ctr"/>
            <a:r>
              <a:rPr lang="en-US" sz="22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 VIÊN HƯỚNG DẪN, SV THỰC HÀNH VÀ NỘP TRÊN CLASSROM</a:t>
            </a:r>
            <a:endParaRPr lang="en-US" sz="2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191000" y="376955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r>
              <a:rPr lang="en-US" sz="3600" spc="60" smtClean="0">
                <a:solidFill>
                  <a:srgbClr val="006666"/>
                </a:solidFill>
              </a:rPr>
              <a:t>Thiết</a:t>
            </a:r>
            <a:r>
              <a:rPr lang="en-US" sz="3600" spc="-40" smtClean="0">
                <a:solidFill>
                  <a:srgbClr val="006666"/>
                </a:solidFill>
              </a:rPr>
              <a:t> </a:t>
            </a:r>
            <a:r>
              <a:rPr lang="en-US" sz="3600" spc="200" smtClean="0">
                <a:solidFill>
                  <a:srgbClr val="006666"/>
                </a:solidFill>
              </a:rPr>
              <a:t>kế</a:t>
            </a:r>
            <a:r>
              <a:rPr lang="en-US" sz="3600" spc="-55" smtClean="0">
                <a:solidFill>
                  <a:srgbClr val="006666"/>
                </a:solidFill>
              </a:rPr>
              <a:t> </a:t>
            </a:r>
            <a:r>
              <a:rPr lang="en-US" sz="3600" spc="-45" smtClean="0">
                <a:solidFill>
                  <a:srgbClr val="006666"/>
                </a:solidFill>
              </a:rPr>
              <a:t>CTDL</a:t>
            </a:r>
            <a:r>
              <a:rPr lang="en-US" sz="3600" spc="-75" smtClean="0">
                <a:solidFill>
                  <a:srgbClr val="006666"/>
                </a:solidFill>
              </a:rPr>
              <a:t> </a:t>
            </a:r>
            <a:r>
              <a:rPr lang="en-US" sz="3600" spc="-20" smtClean="0">
                <a:solidFill>
                  <a:srgbClr val="006666"/>
                </a:solidFill>
              </a:rPr>
              <a:t>và</a:t>
            </a:r>
            <a:r>
              <a:rPr lang="en-US" sz="3600" spc="-80" smtClean="0">
                <a:solidFill>
                  <a:srgbClr val="006666"/>
                </a:solidFill>
              </a:rPr>
              <a:t> </a:t>
            </a:r>
            <a:r>
              <a:rPr lang="en-US" sz="3600" spc="-35" smtClean="0">
                <a:solidFill>
                  <a:srgbClr val="006666"/>
                </a:solidFill>
              </a:rPr>
              <a:t>GT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-381000" y="1466092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LAO 25 PHÚT, TỪ 9H35 ĐẾN 10H00’</a:t>
            </a:r>
            <a:endParaRPr lang="en-US" sz="28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8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447799"/>
            <a:ext cx="8470035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dirty="0" smtClean="0">
                <a:solidFill>
                  <a:srgbClr val="002060"/>
                </a:solidFill>
              </a:rPr>
              <a:t>2. </a:t>
            </a:r>
            <a:r>
              <a:rPr lang="en-US" altLang="en-US" sz="2800" b="1" dirty="0" err="1">
                <a:solidFill>
                  <a:srgbClr val="002060"/>
                </a:solidFill>
              </a:rPr>
              <a:t>Tóm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tắt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học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phần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(2/5)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C00000"/>
                </a:solidFill>
              </a:rPr>
              <a:t>Chương</a:t>
            </a:r>
            <a:r>
              <a:rPr lang="en-US" sz="2400" b="1" dirty="0">
                <a:solidFill>
                  <a:srgbClr val="C00000"/>
                </a:solidFill>
              </a:rPr>
              <a:t> 2: </a:t>
            </a:r>
            <a:r>
              <a:rPr lang="en-US" sz="2400" b="1" dirty="0" err="1">
                <a:solidFill>
                  <a:srgbClr val="C00000"/>
                </a:solidFill>
              </a:rPr>
              <a:t>Danh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sách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đặc</a:t>
            </a:r>
            <a:endParaRPr lang="en-US" sz="2400" dirty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2.1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 err="1">
                <a:solidFill>
                  <a:srgbClr val="C00000"/>
                </a:solidFill>
              </a:rPr>
              <a:t>Tổ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chức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vật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lý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và</a:t>
            </a:r>
            <a:r>
              <a:rPr lang="en-US" sz="2400" dirty="0">
                <a:solidFill>
                  <a:srgbClr val="C00000"/>
                </a:solidFill>
              </a:rPr>
              <a:t> logic </a:t>
            </a: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2.2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 err="1">
                <a:solidFill>
                  <a:srgbClr val="C00000"/>
                </a:solidFill>
              </a:rPr>
              <a:t>Các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thao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tác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cập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nhật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trên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danh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sách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đặc</a:t>
            </a:r>
            <a:endParaRPr lang="en-US" sz="2400" dirty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2.3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 err="1">
                <a:solidFill>
                  <a:srgbClr val="C00000"/>
                </a:solidFill>
              </a:rPr>
              <a:t>Tìm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kiếm</a:t>
            </a:r>
            <a:endParaRPr lang="en-US" sz="2400" dirty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2.4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 err="1">
                <a:solidFill>
                  <a:srgbClr val="C00000"/>
                </a:solidFill>
              </a:rPr>
              <a:t>Sắp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xếp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trong</a:t>
            </a:r>
            <a:endParaRPr lang="en-US" sz="2400" dirty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2.5.Các </a:t>
            </a:r>
            <a:r>
              <a:rPr lang="en-US" sz="2400" dirty="0" err="1">
                <a:solidFill>
                  <a:srgbClr val="C00000"/>
                </a:solidFill>
              </a:rPr>
              <a:t>Giải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Thuật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Sắp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Xếp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Ngoài</a:t>
            </a:r>
            <a:endParaRPr lang="en-US" sz="2400" dirty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2.6.Tổng </a:t>
            </a:r>
            <a:r>
              <a:rPr lang="en-US" sz="2400" dirty="0" err="1">
                <a:solidFill>
                  <a:srgbClr val="C00000"/>
                </a:solidFill>
              </a:rPr>
              <a:t>kết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Danh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Sách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Đặc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 err="1">
                <a:solidFill>
                  <a:srgbClr val="C00000"/>
                </a:solidFill>
              </a:rPr>
              <a:t>Ưu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khuyết</a:t>
            </a:r>
            <a:endParaRPr lang="en-US" sz="24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spcBef>
                <a:spcPct val="20000"/>
              </a:spcBef>
              <a:buFontTx/>
              <a:buAutoNum type="arabicPeriod"/>
              <a:defRPr/>
            </a:pPr>
            <a:endParaRPr lang="en-US" sz="28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383404"/>
            <a:ext cx="8470035" cy="463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dirty="0" smtClean="0">
                <a:solidFill>
                  <a:srgbClr val="002060"/>
                </a:solidFill>
              </a:rPr>
              <a:t>2. </a:t>
            </a:r>
            <a:r>
              <a:rPr lang="en-US" altLang="en-US" sz="2800" b="1" dirty="0" err="1">
                <a:solidFill>
                  <a:srgbClr val="002060"/>
                </a:solidFill>
              </a:rPr>
              <a:t>Tóm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tắt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học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phần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(3/5)</a:t>
            </a:r>
          </a:p>
          <a:p>
            <a:pPr lvl="2">
              <a:lnSpc>
                <a:spcPct val="120000"/>
              </a:lnSpc>
            </a:pP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3.1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3.3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3.4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kép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3.5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vòng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3.6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quát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3.7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DSLK</a:t>
            </a:r>
          </a:p>
          <a:p>
            <a:pPr lvl="3"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3.8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2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383404"/>
            <a:ext cx="8610600" cy="463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dirty="0" smtClean="0">
                <a:solidFill>
                  <a:srgbClr val="002060"/>
                </a:solidFill>
              </a:rPr>
              <a:t>2. </a:t>
            </a:r>
            <a:r>
              <a:rPr lang="en-US" altLang="en-US" sz="2800" b="1" dirty="0" err="1">
                <a:solidFill>
                  <a:srgbClr val="002060"/>
                </a:solidFill>
              </a:rPr>
              <a:t>Tóm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tắt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học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</a:rPr>
              <a:t>phần</a:t>
            </a:r>
            <a:r>
              <a:rPr lang="en-US" altLang="en-US" sz="2800" b="1" dirty="0">
                <a:solidFill>
                  <a:srgbClr val="002060"/>
                </a:solidFill>
              </a:rPr>
              <a:t> 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(4/5)</a:t>
            </a:r>
          </a:p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4: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4.1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Nghĩa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4.2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4.3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(BST - Binary Search Tree)</a:t>
            </a: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4.4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AVL (Anderson -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Velski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Landis)</a:t>
            </a: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4.5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4.6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4.7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B-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endParaRPr lang="en-US"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200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Mở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đầu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33400" y="1306130"/>
            <a:ext cx="8610600" cy="463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800" b="1" dirty="0" smtClean="0">
                <a:solidFill>
                  <a:srgbClr val="002060"/>
                </a:solidFill>
              </a:rPr>
              <a:t>2.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Tóm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tắt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học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</a:t>
            </a:r>
            <a:r>
              <a:rPr lang="en-US" altLang="en-US" sz="2800" b="1" dirty="0" err="1" smtClean="0">
                <a:solidFill>
                  <a:srgbClr val="002060"/>
                </a:solidFill>
              </a:rPr>
              <a:t>phần</a:t>
            </a:r>
            <a:r>
              <a:rPr lang="en-US" altLang="en-US" sz="2800" b="1" dirty="0" smtClean="0">
                <a:solidFill>
                  <a:srgbClr val="002060"/>
                </a:solidFill>
              </a:rPr>
              <a:t> (5/5)</a:t>
            </a:r>
          </a:p>
          <a:p>
            <a:pPr defTabSz="274320">
              <a:lnSpc>
                <a:spcPct val="120000"/>
              </a:lnSpc>
            </a:pP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5: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băm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5.1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5.2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Băm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(Hash Table)</a:t>
            </a: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5.3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băm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5.4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băm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5.5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HashTable</a:t>
            </a:r>
            <a:endParaRPr 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6: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6.1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6.2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vô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6.3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274320">
              <a:lnSpc>
                <a:spcPct val="120000"/>
              </a:lnSpc>
            </a:pPr>
            <a:endParaRPr lang="en-US" sz="2400" kern="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C" id="{971C7EFF-608D-4CC3-BFA4-AE773E6B35AE}" vid="{9BD7329A-C8E4-4FE7-8566-FFF7788633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ABC</Template>
  <TotalTime>1814</TotalTime>
  <Words>3275</Words>
  <Application>Microsoft Office PowerPoint</Application>
  <PresentationFormat>On-screen Show (4:3)</PresentationFormat>
  <Paragraphs>548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Constantia</vt:lpstr>
      <vt:lpstr>Symbol</vt:lpstr>
      <vt:lpstr>Arial</vt:lpstr>
      <vt:lpstr>Tahoma</vt:lpstr>
      <vt:lpstr>Wingdings 2</vt:lpstr>
      <vt:lpstr>Wingdings</vt:lpstr>
      <vt:lpstr>Calibri</vt:lpstr>
      <vt:lpstr>Times New Roman</vt:lpstr>
      <vt:lpstr>Flow</vt:lpstr>
      <vt:lpstr>CẤU TRÚC DỮ LIỆU  VÀ GIẢI THUẬT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Khái niệm cấu trúc dữ liệu</vt:lpstr>
      <vt:lpstr>Khái niệm giải thuật</vt:lpstr>
      <vt:lpstr>Khái niệm giải thuật</vt:lpstr>
      <vt:lpstr>Khái niệm giải thuật</vt:lpstr>
      <vt:lpstr>Khái niệm giải thuật</vt:lpstr>
      <vt:lpstr>Khái niệm giải thuật</vt:lpstr>
      <vt:lpstr>Các đặc trưng của giải thuật</vt:lpstr>
      <vt:lpstr>Mối quan hệ giữa CTDL và GT</vt:lpstr>
      <vt:lpstr>Mối quan hệ giữa CTDL và GT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Biểu diễn thuật toán</vt:lpstr>
      <vt:lpstr>Đánh giá giải thuật</vt:lpstr>
      <vt:lpstr>Đánh giá bộ nhớ</vt:lpstr>
      <vt:lpstr>Đánh giá thời gian thực hiện GT</vt:lpstr>
      <vt:lpstr>Các tiêu chuẩn đánh giá CTDL</vt:lpstr>
      <vt:lpstr>Độ phức tạp giải thuật</vt:lpstr>
      <vt:lpstr>Một số ví dụ</vt:lpstr>
      <vt:lpstr>PowerPoint Presentation</vt:lpstr>
      <vt:lpstr>Max = X[1];</vt:lpstr>
      <vt:lpstr>PowerPoint Presentation</vt:lpstr>
      <vt:lpstr>Một số ví dụ</vt:lpstr>
      <vt:lpstr>Một số ví dụ</vt:lpstr>
      <vt:lpstr>Một số ví dụ</vt:lpstr>
      <vt:lpstr>Ký hiệu O</vt:lpstr>
      <vt:lpstr>Các cấu trúc dữ liệu tiền định</vt:lpstr>
      <vt:lpstr>Các kiểu dữ liệu cơ sở</vt:lpstr>
      <vt:lpstr>Thiết kế CTDL và GT</vt:lpstr>
      <vt:lpstr>PowerPoint Presentation</vt:lpstr>
      <vt:lpstr>Thiết kế CTDL và GT</vt:lpstr>
      <vt:lpstr>Thiết kế CTDL và GT</vt:lpstr>
      <vt:lpstr>Thiết kế CTDL và GT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CẤU TRÚC DỮ LIỆU VÀ GiẢI THUẬT</dc:title>
  <dc:creator>Minh</dc:creator>
  <cp:lastModifiedBy>Admin</cp:lastModifiedBy>
  <cp:revision>74</cp:revision>
  <dcterms:created xsi:type="dcterms:W3CDTF">2021-09-13T20:34:29Z</dcterms:created>
  <dcterms:modified xsi:type="dcterms:W3CDTF">2021-10-30T04:46:14Z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2013-01-07T00:00:00Z</vt:filetime>
  </property>
</Properties>
</file>